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331" r:id="rId4"/>
    <p:sldId id="258" r:id="rId5"/>
    <p:sldId id="263" r:id="rId6"/>
    <p:sldId id="264" r:id="rId7"/>
    <p:sldId id="310" r:id="rId8"/>
    <p:sldId id="311" r:id="rId9"/>
    <p:sldId id="329" r:id="rId10"/>
    <p:sldId id="266" r:id="rId11"/>
    <p:sldId id="268" r:id="rId12"/>
    <p:sldId id="307" r:id="rId13"/>
    <p:sldId id="277" r:id="rId14"/>
    <p:sldId id="330" r:id="rId15"/>
    <p:sldId id="313" r:id="rId16"/>
    <p:sldId id="308" r:id="rId17"/>
    <p:sldId id="314" r:id="rId18"/>
    <p:sldId id="315" r:id="rId19"/>
    <p:sldId id="316" r:id="rId20"/>
    <p:sldId id="295" r:id="rId21"/>
  </p:sldIdLst>
  <p:sldSz cx="9144000" cy="5143500" type="screen16x9"/>
  <p:notesSz cx="6858000" cy="9144000"/>
  <p:embeddedFontLst>
    <p:embeddedFont>
      <p:font typeface="Alice" panose="020B0604020202020204" charset="0"/>
      <p:regular r:id="rId23"/>
    </p:embeddedFont>
    <p:embeddedFont>
      <p:font typeface="Cuprum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35" autoAdjust="0"/>
  </p:normalViewPr>
  <p:slideViewPr>
    <p:cSldViewPr snapToGrid="0">
      <p:cViewPr varScale="1">
        <p:scale>
          <a:sx n="109" d="100"/>
          <a:sy n="109" d="100"/>
        </p:scale>
        <p:origin x="70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ce47616444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ce47616444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ce47616444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ce47616444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dfa30d81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dfa30d81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cdfa30d818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cdfa30d818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У цьому визначенні "відкрите та поважне" означає "ґрунтоване на рівності цінностей партнерів"; "обмін поглядами" означає будь-який вид взаємодії, який розкриває культурні характеристики; "групи" означає будь-які типи колективу, який може діяти через своїх представників (сім'я, спільнота, об'єднання, народи); "культура" включає все, що стосується способу життя, звичаїв, вірувань та інших речей, які передавалися від покоління до покоління, а також різноманітні форми художньої творчості; "сприйняття світу" означає цінності та способи мислення.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cdfa30d81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cdfa30d818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cdfa30d81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cdfa30d81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cdfa30d81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cdfa30d818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ce47616444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ce47616444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">
  <p:cSld name="TITLE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5201" y="2244550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ogan">
  <p:cSld name="TITLE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2850" y="1432925"/>
            <a:ext cx="3379599" cy="739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8176" y="2172225"/>
            <a:ext cx="3285100" cy="89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311700" y="262325"/>
            <a:ext cx="8520600" cy="1556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2957700" y="1818725"/>
            <a:ext cx="5874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79525" y="1253400"/>
            <a:ext cx="7886700" cy="28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 1">
  <p:cSld name="CUSTOM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79525" y="25919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4527925" y="1128350"/>
            <a:ext cx="3738300" cy="293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379525" y="1128350"/>
            <a:ext cx="3738300" cy="2491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 2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981800" y="791300"/>
            <a:ext cx="71820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9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/>
          <p:nvPr/>
        </p:nvSpPr>
        <p:spPr>
          <a:xfrm>
            <a:off x="776675" y="1348150"/>
            <a:ext cx="3487500" cy="2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1377450" y="1268050"/>
            <a:ext cx="7137900" cy="3186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328450" y="443400"/>
            <a:ext cx="2479800" cy="3612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4335525" y="443400"/>
            <a:ext cx="4401300" cy="4261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>
                <a:solidFill>
                  <a:schemeClr val="lt1"/>
                </a:solidFill>
              </a:defRPr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lice"/>
              <a:buNone/>
              <a:defRPr sz="1400">
                <a:solidFill>
                  <a:schemeClr val="dk1"/>
                </a:solidFill>
                <a:latin typeface="Alice"/>
                <a:ea typeface="Alice"/>
                <a:cs typeface="Alice"/>
                <a:sym typeface="Ali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uprum"/>
              <a:buChar char="•"/>
              <a:defRPr sz="21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uprum"/>
              <a:buChar char="•"/>
              <a:defRPr sz="18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uprum"/>
              <a:buChar char="•"/>
              <a:defRPr sz="15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uprum"/>
              <a:buChar char="•"/>
              <a:defRPr sz="1400" i="0" u="none" strike="noStrike" cap="none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6" r:id="rId7"/>
    <p:sldLayoutId id="2147483658" r:id="rId8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161778" y="583809"/>
            <a:ext cx="3221501" cy="347249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sz="3600" dirty="0"/>
              <a:t>2.Вплив нових медіа на сучасну культуру європейських суспільств</a:t>
            </a:r>
            <a:endParaRPr sz="3600" dirty="0"/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1"/>
          </p:nvPr>
        </p:nvSpPr>
        <p:spPr>
          <a:xfrm>
            <a:off x="3720905" y="126609"/>
            <a:ext cx="5310552" cy="486038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57150" lvl="0" indent="0">
              <a:buSzPts val="2700"/>
              <a:buNone/>
            </a:pPr>
            <a:r>
              <a:rPr lang="uk-UA" sz="2400" dirty="0"/>
              <a:t>Нові медіа є віддзеркаленням неоднозначної ситуації у масовій комунікації європейських культур. Комунікація за допомогою нових медіа суттєво впливає на всі сфери соціальної дійсності, сприяючи формуванню нових видів суспільних відносин. Приклади реалізації потенціалу нових медіа у середовищі міжкультурної комунікації: соціальні мережі, тематичні блоги, мережі мікро-блогів та громадське Інтернет-телебачення. З новими медіа пов’язана проблема розрізнення рекламного контенту в Інтернет-середовищі.</a:t>
            </a:r>
          </a:p>
          <a:p>
            <a:pPr marL="57150" lvl="0" indent="0" algn="l" rtl="0">
              <a:spcBef>
                <a:spcPts val="800"/>
              </a:spcBef>
              <a:spcAft>
                <a:spcPts val="0"/>
              </a:spcAft>
              <a:buSzPts val="2700"/>
              <a:buNone/>
            </a:pPr>
            <a:endParaRPr sz="2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1377450" y="365760"/>
            <a:ext cx="7137900" cy="2208628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sz="2800" i="1" dirty="0">
                <a:solidFill>
                  <a:schemeClr val="accent2"/>
                </a:solidFill>
                <a:latin typeface="Cuprum" panose="020B0604020202020204" charset="0"/>
              </a:rPr>
              <a:t>Кібер</a:t>
            </a:r>
            <a:r>
              <a:rPr lang="uk-UA" sz="2800" i="1" dirty="0">
                <a:solidFill>
                  <a:schemeClr val="accent2"/>
                </a:solidFill>
                <a:latin typeface="Cuprum" panose="020B0604020202020204" charset="0"/>
              </a:rPr>
              <a:t>-оптимізм</a:t>
            </a:r>
            <a:r>
              <a:rPr lang="uk-UA" sz="2800" b="0" dirty="0">
                <a:latin typeface="Cuprum" panose="020B0604020202020204" charset="0"/>
              </a:rPr>
              <a:t>: Погляд на Інтернет та нові медіа як на вільне середовище з відсутністю контролю, передумову розвитку демократії, відновлення соціальних зв’язків, масову освіту, можливість прямого звернення до влади.</a:t>
            </a:r>
            <a:r>
              <a:rPr lang="uk-UA" sz="4200" dirty="0"/>
              <a:t/>
            </a:r>
            <a:br>
              <a:rPr lang="uk-UA" sz="4200" dirty="0"/>
            </a:br>
            <a:endParaRPr sz="4200" dirty="0"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1377450" y="2482947"/>
            <a:ext cx="7400790" cy="197177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indent="0">
              <a:buNone/>
            </a:pPr>
            <a:r>
              <a:rPr lang="uk-UA" sz="2800" b="1" i="1" dirty="0">
                <a:solidFill>
                  <a:schemeClr val="accent2"/>
                </a:solidFill>
              </a:rPr>
              <a:t>Кібер</a:t>
            </a:r>
            <a:r>
              <a:rPr lang="uk-UA" sz="2800" b="1" i="1" dirty="0">
                <a:solidFill>
                  <a:schemeClr val="accent2"/>
                </a:solidFill>
              </a:rPr>
              <a:t>-песимізм</a:t>
            </a:r>
            <a:r>
              <a:rPr lang="uk-UA" sz="2800" dirty="0"/>
              <a:t>: Погляд на Інтернет та нові медіа як на поширювачів екстремізму, вдосконалений засіб стеження, деградацію публічного дискурсу, віртуалізацію соціальної взаємодії, сублімацію.</a:t>
            </a:r>
          </a:p>
          <a:p>
            <a:pPr marL="0" indent="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49" y="675250"/>
            <a:ext cx="2857883" cy="3381050"/>
          </a:xfrm>
        </p:spPr>
        <p:txBody>
          <a:bodyPr/>
          <a:lstStyle/>
          <a:p>
            <a:r>
              <a:rPr lang="ru-RU" sz="3600" dirty="0"/>
              <a:t>3.Нові медіа в епоху постправди</a:t>
            </a:r>
            <a:endParaRPr lang="uk-UA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0818" y="604910"/>
            <a:ext cx="5057335" cy="4099989"/>
          </a:xfrm>
        </p:spPr>
        <p:txBody>
          <a:bodyPr/>
          <a:lstStyle/>
          <a:p>
            <a:pPr marL="95250" indent="0">
              <a:buNone/>
            </a:pPr>
            <a:r>
              <a:rPr lang="ru-RU" b="1" i="1" dirty="0">
                <a:solidFill>
                  <a:schemeClr val="accent2"/>
                </a:solidFill>
              </a:rPr>
              <a:t>Постправда</a:t>
            </a:r>
            <a:r>
              <a:rPr lang="ru-RU" dirty="0"/>
              <a:t> – політика, яка спирається на почуття та власні переконання, які не мають під собою реальних підстав (фактів). Тут об’єктивна істина не фальсифікується чи піддається сумніву, а відсувається або «відходить на другий план». Оксфордський словник обрав у 2016 р. іменник «постправда» міжнародним словом року.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6777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title"/>
          </p:nvPr>
        </p:nvSpPr>
        <p:spPr>
          <a:xfrm>
            <a:off x="661181" y="1153550"/>
            <a:ext cx="8131126" cy="104804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sz="2400" b="0" dirty="0">
                <a:latin typeface="Cuprum" panose="020B0604020202020204" charset="0"/>
              </a:rPr>
              <a:t>Термін постправда використовує </a:t>
            </a:r>
            <a:r>
              <a:rPr lang="ru-RU" sz="2400" i="1" dirty="0">
                <a:solidFill>
                  <a:schemeClr val="accent2"/>
                </a:solidFill>
                <a:latin typeface="Cuprum" panose="020B0604020202020204" charset="0"/>
              </a:rPr>
              <a:t>Ральф </a:t>
            </a:r>
            <a:r>
              <a:rPr lang="ru-RU" sz="2400" i="1" dirty="0">
                <a:solidFill>
                  <a:schemeClr val="accent2"/>
                </a:solidFill>
                <a:latin typeface="Cuprum" panose="020B0604020202020204" charset="0"/>
              </a:rPr>
              <a:t>Кайз</a:t>
            </a:r>
            <a:r>
              <a:rPr lang="ru-RU" sz="2400" i="1" dirty="0">
                <a:solidFill>
                  <a:schemeClr val="accent2"/>
                </a:solidFill>
                <a:latin typeface="Cuprum" panose="020B0604020202020204" charset="0"/>
              </a:rPr>
              <a:t> </a:t>
            </a:r>
            <a:r>
              <a:rPr lang="ru-RU" sz="2400" b="0" dirty="0">
                <a:latin typeface="Cuprum" panose="020B0604020202020204" charset="0"/>
              </a:rPr>
              <a:t>в книзі «Ера </a:t>
            </a:r>
            <a:endParaRPr sz="2400" b="0" dirty="0">
              <a:latin typeface="Cuprum" panose="020B0604020202020204" charset="0"/>
            </a:endParaRPr>
          </a:p>
        </p:txBody>
      </p:sp>
      <p:sp>
        <p:nvSpPr>
          <p:cNvPr id="192" name="Google Shape;192;p34"/>
          <p:cNvSpPr txBox="1">
            <a:spLocks noGrp="1"/>
          </p:cNvSpPr>
          <p:nvPr>
            <p:ph type="body" idx="1"/>
          </p:nvPr>
        </p:nvSpPr>
        <p:spPr>
          <a:xfrm>
            <a:off x="661181" y="1378634"/>
            <a:ext cx="8328073" cy="265828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buNone/>
            </a:pPr>
            <a:r>
              <a:rPr lang="uk-UA" sz="2400" dirty="0" smtClean="0"/>
              <a:t>постправди</a:t>
            </a:r>
            <a:r>
              <a:rPr lang="uk-UA" sz="2400" dirty="0"/>
              <a:t>» (2004), а в 2005 р. американський комік </a:t>
            </a:r>
            <a:r>
              <a:rPr lang="uk-UA" sz="2400" b="1" i="1" dirty="0">
                <a:solidFill>
                  <a:schemeClr val="accent2"/>
                </a:solidFill>
              </a:rPr>
              <a:t>Стівен </a:t>
            </a:r>
            <a:r>
              <a:rPr lang="uk-UA" sz="2400" b="1" i="1" dirty="0">
                <a:solidFill>
                  <a:schemeClr val="accent2"/>
                </a:solidFill>
              </a:rPr>
              <a:t>Колбер</a:t>
            </a:r>
            <a:r>
              <a:rPr lang="uk-UA" sz="2400" b="1" i="1" dirty="0">
                <a:solidFill>
                  <a:schemeClr val="accent2"/>
                </a:solidFill>
              </a:rPr>
              <a:t> </a:t>
            </a:r>
            <a:r>
              <a:rPr lang="uk-UA" sz="2400" dirty="0"/>
              <a:t>популяризував неофіційне слово, що має спільну концепцію з </a:t>
            </a:r>
            <a:r>
              <a:rPr lang="uk-UA" sz="2400" dirty="0"/>
              <a:t>постправдою</a:t>
            </a:r>
            <a:r>
              <a:rPr lang="uk-UA" sz="2400" dirty="0"/>
              <a:t>: </a:t>
            </a:r>
            <a:r>
              <a:rPr lang="en-US" sz="2400" dirty="0"/>
              <a:t>truthiness, </a:t>
            </a:r>
            <a:r>
              <a:rPr lang="uk-UA" sz="2400" dirty="0"/>
              <a:t>яке </a:t>
            </a:r>
            <a:r>
              <a:rPr lang="en-US" sz="2400" dirty="0"/>
              <a:t>Oxford </a:t>
            </a:r>
            <a:r>
              <a:rPr lang="uk-UA" sz="2400" dirty="0"/>
              <a:t>визначив як «властивість здаватися правдивим, навіть якщо це не так». Постправда розширює це поняття від окремої властивості певних тверджень до загальної характеристики нашого часу.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Нові медіа сприяють: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1561514"/>
            <a:ext cx="7886700" cy="2503486"/>
          </a:xfrm>
        </p:spPr>
        <p:txBody>
          <a:bodyPr/>
          <a:lstStyle/>
          <a:p>
            <a:r>
              <a:rPr lang="uk-UA" dirty="0"/>
              <a:t>змішуванню істинного з хибним,</a:t>
            </a:r>
          </a:p>
          <a:p>
            <a:r>
              <a:rPr lang="uk-UA" dirty="0"/>
              <a:t>збільшенню емоційності комунікації,</a:t>
            </a:r>
          </a:p>
          <a:p>
            <a:r>
              <a:rPr lang="uk-UA" dirty="0"/>
              <a:t>популізму,</a:t>
            </a:r>
          </a:p>
          <a:p>
            <a:r>
              <a:rPr lang="uk-UA" dirty="0"/>
              <a:t>когнітивним спотворенням масової свідомості,</a:t>
            </a:r>
          </a:p>
          <a:p>
            <a:r>
              <a:rPr lang="uk-UA" dirty="0"/>
              <a:t>узаконенню конкретних політик та їх суб’єктів.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0549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49" y="893298"/>
            <a:ext cx="3019661" cy="3163002"/>
          </a:xfrm>
        </p:spPr>
        <p:txBody>
          <a:bodyPr/>
          <a:lstStyle/>
          <a:p>
            <a:r>
              <a:rPr lang="ru-RU" sz="3200" dirty="0"/>
              <a:t>4.Комунікативні </a:t>
            </a:r>
            <a:r>
              <a:rPr lang="ru-RU" sz="3200" dirty="0"/>
              <a:t>можливості</a:t>
            </a:r>
            <a:r>
              <a:rPr lang="ru-RU" sz="3200" dirty="0"/>
              <a:t> та </a:t>
            </a:r>
            <a:r>
              <a:rPr lang="ru-RU" sz="3200" dirty="0"/>
              <a:t>комунікативні</a:t>
            </a:r>
            <a:r>
              <a:rPr lang="ru-RU" sz="3200" dirty="0"/>
              <a:t> </a:t>
            </a:r>
            <a:r>
              <a:rPr lang="ru-RU" sz="3200" dirty="0"/>
              <a:t>спотворення</a:t>
            </a:r>
            <a:r>
              <a:rPr lang="ru-RU" sz="3200" dirty="0"/>
              <a:t> нових медіа</a:t>
            </a:r>
            <a:endParaRPr lang="uk-UA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34971" y="0"/>
            <a:ext cx="5352757" cy="4704900"/>
          </a:xfrm>
        </p:spPr>
        <p:txBody>
          <a:bodyPr/>
          <a:lstStyle/>
          <a:p>
            <a:pPr marL="95250" indent="0">
              <a:buNone/>
            </a:pPr>
            <a:r>
              <a:rPr lang="uk-UA" b="1" i="1" dirty="0" smtClean="0">
                <a:solidFill>
                  <a:srgbClr val="FFC000"/>
                </a:solidFill>
              </a:rPr>
              <a:t>Ознаки нових медіа:</a:t>
            </a:r>
          </a:p>
          <a:p>
            <a:r>
              <a:rPr lang="uk-UA" sz="2000" dirty="0" smtClean="0"/>
              <a:t>технологічність </a:t>
            </a:r>
            <a:r>
              <a:rPr lang="uk-UA" sz="2000" dirty="0"/>
              <a:t>та використання різних типів подання інформації; </a:t>
            </a:r>
          </a:p>
          <a:p>
            <a:r>
              <a:rPr lang="uk-UA" sz="2000" dirty="0"/>
              <a:t>«смерть відстані»; </a:t>
            </a:r>
          </a:p>
          <a:p>
            <a:r>
              <a:rPr lang="uk-UA" sz="2000" dirty="0"/>
              <a:t>інтерактивність та індивідуалізація; </a:t>
            </a:r>
          </a:p>
          <a:p>
            <a:r>
              <a:rPr lang="uk-UA" sz="2000" dirty="0"/>
              <a:t>образність; </a:t>
            </a:r>
          </a:p>
          <a:p>
            <a:r>
              <a:rPr lang="uk-UA" sz="2000" dirty="0"/>
              <a:t>публічність; </a:t>
            </a:r>
          </a:p>
          <a:p>
            <a:r>
              <a:rPr lang="uk-UA" sz="2000" dirty="0"/>
              <a:t>відсутність цензури та перевірки на достовірність; </a:t>
            </a:r>
          </a:p>
          <a:p>
            <a:r>
              <a:rPr lang="uk-UA" sz="2000" dirty="0"/>
              <a:t>діалогічно-масовий характер; </a:t>
            </a:r>
          </a:p>
          <a:p>
            <a:r>
              <a:rPr lang="uk-UA" sz="2000" dirty="0"/>
              <a:t>ритуальність комунікації. </a:t>
            </a:r>
          </a:p>
          <a:p>
            <a:pPr marL="95250" indent="0">
              <a:buNone/>
            </a:pPr>
            <a:r>
              <a:rPr lang="uk-UA" sz="2000" dirty="0"/>
              <a:t>Нові медіа органічно відповідають ілюзорній інтимності комунікації, а персоналізація стала змістом і ознакою нових медіа.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086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147710"/>
            <a:ext cx="7886700" cy="604911"/>
          </a:xfrm>
        </p:spPr>
        <p:txBody>
          <a:bodyPr/>
          <a:lstStyle/>
          <a:p>
            <a:r>
              <a:rPr lang="uk-UA" dirty="0"/>
              <a:t>Комунікативні можливості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872197"/>
            <a:ext cx="8462020" cy="3192804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1. Нові медіа офіційно нікому непідконтрольні та складно керовані. Тут кожен може робити і говорити все, що вважає доречним. Не можна вилучити те, що вже написано, навіть якщо пройшов час чи його достовірність сумнівна. Нові медіа мають унікальні можливості порівняно з традиційними мас-медіа. Вони незнищенні, </a:t>
            </a:r>
            <a:r>
              <a:rPr lang="uk-UA" dirty="0"/>
              <a:t>самовідновлювальні</a:t>
            </a:r>
            <a:r>
              <a:rPr lang="uk-UA" dirty="0"/>
              <a:t> та вірусні за суттю.</a:t>
            </a:r>
          </a:p>
          <a:p>
            <a:pPr marL="95250" indent="0">
              <a:buNone/>
            </a:pPr>
            <a:r>
              <a:rPr lang="uk-UA" dirty="0"/>
              <a:t>2. Нові медіа є відкритими для взаємодії з читачами та надають їм можливість створювати та модифікувати зміст повідомлень. На відміну від мас-медіа, де комунікація здійснюється за схемою «від одного-до-багатьох», схема комунікації у нових медіа – «від багатьох-до-багатьох». Доступ до нових медіа можливий з усіх електронних пристроїв з виходом у мережу Інтернет.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7027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Комунікативні спотворення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7450" y="1268050"/>
            <a:ext cx="7137900" cy="3186600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1. Підміна присутності комунікативною досяжністю (за </a:t>
            </a:r>
            <a:r>
              <a:rPr lang="uk-UA" dirty="0" smtClean="0"/>
              <a:t>Норбертом </a:t>
            </a:r>
            <a:r>
              <a:rPr lang="uk-UA" dirty="0"/>
              <a:t>Больцем</a:t>
            </a:r>
            <a:r>
              <a:rPr lang="uk-UA" dirty="0"/>
              <a:t>). Для інформаційного суспільства зростання інтерактивності мас-медіа стає своєрідним викликом, оскільки це сприяє маргіналізації інформації. Тому у нових медіа повідомлення часто зводиться до констатації факту комунікації. Така ситуація неможлива щодо усного мовлення, оскільки лише у мас-медіа комунікація передбачає розрізнення інформації та повідомлення.</a:t>
            </a:r>
          </a:p>
          <a:p>
            <a:pPr marL="95250" indent="0">
              <a:buNone/>
            </a:pPr>
            <a:r>
              <a:rPr lang="uk-UA" dirty="0"/>
              <a:t>2. Стирається межа між творцем і споживачем повідомлення.</a:t>
            </a:r>
          </a:p>
          <a:p>
            <a:pPr marL="95250" indent="0">
              <a:buNone/>
            </a:pPr>
            <a:endParaRPr lang="uk-UA" dirty="0"/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2591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50" y="977704"/>
            <a:ext cx="2787544" cy="3078596"/>
          </a:xfrm>
        </p:spPr>
        <p:txBody>
          <a:bodyPr/>
          <a:lstStyle/>
          <a:p>
            <a:r>
              <a:rPr lang="ru-RU" sz="3600" dirty="0"/>
              <a:t>5. Медіа та культурні </a:t>
            </a:r>
            <a:r>
              <a:rPr lang="ru-RU" sz="3600" dirty="0"/>
              <a:t>стереотипи</a:t>
            </a:r>
            <a:endParaRPr lang="uk-UA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44462" y="527538"/>
            <a:ext cx="4692363" cy="4177361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Технічні способи передачі інформації змушують нові медіа переймати основні риси мас-медіа, ознаками яких є стереотипне мислення та прагнення до гегемонії. Стереотипи функціонують на різних рівнях соціальної взаємодії (етнічні, гендерні, професійні стереотипи та стереотипи окремих соціальних груп). Гегемонія мас-медіа підтримується за допомогою конструювання системи стереотипів.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4757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8972" y="70338"/>
            <a:ext cx="7066377" cy="1202787"/>
          </a:xfrm>
        </p:spPr>
        <p:txBody>
          <a:bodyPr/>
          <a:lstStyle/>
          <a:p>
            <a:r>
              <a:rPr lang="ru-RU" sz="4000" dirty="0"/>
              <a:t>Причина </a:t>
            </a:r>
            <a:r>
              <a:rPr lang="ru-RU" sz="4000" dirty="0"/>
              <a:t>стереотипізації</a:t>
            </a:r>
            <a:r>
              <a:rPr lang="ru-RU" sz="4000" dirty="0"/>
              <a:t> в нових медіа </a:t>
            </a:r>
            <a:endParaRPr lang="uk-UA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3975" y="1083212"/>
            <a:ext cx="7877907" cy="3371437"/>
          </a:xfrm>
        </p:spPr>
        <p:txBody>
          <a:bodyPr/>
          <a:lstStyle/>
          <a:p>
            <a:pPr marL="95250" indent="0">
              <a:buNone/>
            </a:pPr>
            <a:r>
              <a:rPr lang="uk-UA" b="1" i="1" dirty="0">
                <a:solidFill>
                  <a:srgbClr val="FFC000"/>
                </a:solidFill>
              </a:rPr>
              <a:t>Когнітивні фактори: </a:t>
            </a:r>
          </a:p>
          <a:p>
            <a:r>
              <a:rPr lang="uk-UA" dirty="0"/>
              <a:t>нестача інформації щодо конкретного об’єкта </a:t>
            </a:r>
            <a:r>
              <a:rPr lang="uk-UA" dirty="0"/>
              <a:t>стереотипізації</a:t>
            </a:r>
            <a:r>
              <a:rPr lang="uk-UA" dirty="0"/>
              <a:t>, </a:t>
            </a:r>
          </a:p>
          <a:p>
            <a:r>
              <a:rPr lang="uk-UA" dirty="0"/>
              <a:t>брак часу щодо її переробки, </a:t>
            </a:r>
          </a:p>
          <a:p>
            <a:r>
              <a:rPr lang="uk-UA" dirty="0"/>
              <a:t>необхідність спрощення картини світу в об’єктивних умовах обмеженості можливостей пізнати реальність в усьому її різноманітті та складності.</a:t>
            </a:r>
          </a:p>
          <a:p>
            <a:pPr marL="95250" indent="0">
              <a:buNone/>
            </a:pPr>
            <a:r>
              <a:rPr lang="uk-UA" dirty="0"/>
              <a:t>Стереотипи є </a:t>
            </a:r>
            <a:r>
              <a:rPr lang="uk-UA" dirty="0"/>
              <a:t>комунікаційно</a:t>
            </a:r>
            <a:r>
              <a:rPr lang="uk-UA" dirty="0"/>
              <a:t> організованими уявленнями, які утворюються внаслідок неточної, гнучкої категоризації соціуму засобами масової комунікації; містять когнітивний базис та установку на сприйняття явищ, об’єднаних межами категорій.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833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689750" y="791300"/>
            <a:ext cx="7833600" cy="15549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2"/>
                </a:solidFill>
              </a:rPr>
              <a:t>Тема </a:t>
            </a:r>
            <a:r>
              <a:rPr lang="ru-RU" sz="3600" dirty="0" smtClean="0">
                <a:solidFill>
                  <a:schemeClr val="dk2"/>
                </a:solidFill>
              </a:rPr>
              <a:t>6</a:t>
            </a:r>
            <a:r>
              <a:rPr lang="en" sz="3600" dirty="0" smtClean="0">
                <a:solidFill>
                  <a:schemeClr val="dk2"/>
                </a:solidFill>
              </a:rPr>
              <a:t>.</a:t>
            </a:r>
            <a:r>
              <a:rPr lang="en" sz="3600" dirty="0" smtClean="0"/>
              <a:t> </a:t>
            </a:r>
          </a:p>
          <a:p>
            <a:pPr lvl="0"/>
            <a:r>
              <a:rPr lang="ru-RU" sz="3600" dirty="0"/>
              <a:t>МІЖКУЛЬТУРНА КОМУНІКАЦІЯ ЗА ЧАСІВ НОВИХ МЕДІА</a:t>
            </a:r>
            <a:endParaRPr sz="3600"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605875" y="2346250"/>
            <a:ext cx="55578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dirty="0" smtClean="0"/>
              <a:t>Марія ПЕТРУШКЕВИЧ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50" y="1048042"/>
            <a:ext cx="2479800" cy="3008257"/>
          </a:xfrm>
        </p:spPr>
        <p:txBody>
          <a:bodyPr/>
          <a:lstStyle/>
          <a:p>
            <a:r>
              <a:rPr lang="uk-UA" dirty="0" smtClean="0"/>
              <a:t>План заняття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0818" y="808892"/>
            <a:ext cx="4826007" cy="3896008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1.Феномен нових медіа та мережеве суспільство.</a:t>
            </a:r>
          </a:p>
          <a:p>
            <a:pPr marL="95250" indent="0">
              <a:buNone/>
            </a:pPr>
            <a:r>
              <a:rPr lang="uk-UA" dirty="0"/>
              <a:t>2.Вплив нових медіа на сучасну культуру європейських суспільств.</a:t>
            </a:r>
          </a:p>
          <a:p>
            <a:pPr marL="95250" indent="0">
              <a:buNone/>
            </a:pPr>
            <a:r>
              <a:rPr lang="uk-UA" dirty="0"/>
              <a:t>3.Нові медіа в епоху постправди.</a:t>
            </a:r>
          </a:p>
          <a:p>
            <a:pPr marL="95250" indent="0">
              <a:buNone/>
            </a:pPr>
            <a:r>
              <a:rPr lang="uk-UA" dirty="0"/>
              <a:t>4.Комунікативні можливості та комунікативні спотворення нових медіа.</a:t>
            </a:r>
          </a:p>
          <a:p>
            <a:pPr marL="95250" indent="0">
              <a:buNone/>
            </a:pPr>
            <a:r>
              <a:rPr lang="uk-UA" dirty="0"/>
              <a:t>5.Медіа та культурні стереотипи.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8217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152400" y="443400"/>
            <a:ext cx="2858086" cy="3612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sz="4000" dirty="0"/>
              <a:t>1.Феномен нових медіа та </a:t>
            </a:r>
            <a:r>
              <a:rPr lang="ru-RU" sz="4000" dirty="0"/>
              <a:t>мережеве</a:t>
            </a:r>
            <a:r>
              <a:rPr lang="ru-RU" sz="4000" dirty="0"/>
              <a:t> суспільство</a:t>
            </a:r>
            <a:endParaRPr sz="4000"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763109" y="443400"/>
            <a:ext cx="5256200" cy="459965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buNone/>
            </a:pPr>
            <a:r>
              <a:rPr lang="uk-UA" sz="2200" b="1" i="1" dirty="0">
                <a:solidFill>
                  <a:schemeClr val="accent2"/>
                </a:solidFill>
              </a:rPr>
              <a:t>Мережеве суспільство </a:t>
            </a:r>
            <a:r>
              <a:rPr lang="uk-UA" sz="2200" dirty="0"/>
              <a:t>виникає у зв’язку з соціальними, політичними, економічними й культурними змінами, викликаними поширенням цифрових інформаційних і комунікаційних технологій. </a:t>
            </a:r>
          </a:p>
          <a:p>
            <a:pPr marL="0" lvl="0" indent="0">
              <a:buNone/>
            </a:pPr>
            <a:r>
              <a:rPr lang="uk-UA" sz="2200" dirty="0"/>
              <a:t>Термін «мережеве суспільство» пропонує </a:t>
            </a:r>
            <a:r>
              <a:rPr lang="uk-UA" sz="2200" b="1" i="1" dirty="0">
                <a:solidFill>
                  <a:schemeClr val="accent2"/>
                </a:solidFill>
              </a:rPr>
              <a:t>Ян ван </a:t>
            </a:r>
            <a:r>
              <a:rPr lang="uk-UA" sz="2200" b="1" i="1" dirty="0">
                <a:solidFill>
                  <a:schemeClr val="accent2"/>
                </a:solidFill>
              </a:rPr>
              <a:t>Дейк</a:t>
            </a:r>
            <a:r>
              <a:rPr lang="uk-UA" sz="2200" dirty="0"/>
              <a:t> у 1991 року і </a:t>
            </a:r>
            <a:r>
              <a:rPr lang="uk-UA" sz="2200" b="1" i="1" dirty="0">
                <a:solidFill>
                  <a:schemeClr val="accent2"/>
                </a:solidFill>
              </a:rPr>
              <a:t>Мануель</a:t>
            </a:r>
            <a:r>
              <a:rPr lang="uk-UA" sz="2200" b="1" i="1" dirty="0">
                <a:solidFill>
                  <a:schemeClr val="accent2"/>
                </a:solidFill>
              </a:rPr>
              <a:t> </a:t>
            </a:r>
            <a:r>
              <a:rPr lang="uk-UA" sz="2200" b="1" i="1" dirty="0">
                <a:solidFill>
                  <a:schemeClr val="accent2"/>
                </a:solidFill>
              </a:rPr>
              <a:t>Кастельс</a:t>
            </a:r>
            <a:r>
              <a:rPr lang="uk-UA" sz="2200" b="1" i="1" dirty="0">
                <a:solidFill>
                  <a:schemeClr val="accent2"/>
                </a:solidFill>
              </a:rPr>
              <a:t> </a:t>
            </a:r>
            <a:r>
              <a:rPr lang="uk-UA" sz="2200" dirty="0"/>
              <a:t>у «Відродженні» (1996), першій частині трилогії «Інформаційний вік». У 1978 році </a:t>
            </a:r>
            <a:r>
              <a:rPr lang="uk-UA" sz="2200" b="1" i="1" dirty="0">
                <a:solidFill>
                  <a:schemeClr val="accent2"/>
                </a:solidFill>
              </a:rPr>
              <a:t>Джеймс Мартін</a:t>
            </a:r>
            <a:r>
              <a:rPr lang="uk-UA" sz="2200" dirty="0"/>
              <a:t> використовував термін «</a:t>
            </a:r>
            <a:r>
              <a:rPr lang="uk-UA" sz="2200" dirty="0"/>
              <a:t>проводове</a:t>
            </a:r>
            <a:r>
              <a:rPr lang="uk-UA" sz="2200" dirty="0"/>
              <a:t> суспільство», що позначає державу, яка пов’язана масовими і телекомунікаційними мережами</a:t>
            </a:r>
            <a:r>
              <a:rPr lang="uk-UA" sz="2200" dirty="0" smtClean="0"/>
              <a:t>.</a:t>
            </a:r>
            <a:endParaRPr lang="uk-UA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1377450" y="273850"/>
            <a:ext cx="7137900" cy="758314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 smtClean="0"/>
              <a:t>Ян ван </a:t>
            </a:r>
            <a:r>
              <a:rPr lang="uk-UA" dirty="0" smtClean="0"/>
              <a:t>Дейк</a:t>
            </a:r>
            <a:endParaRPr dirty="0"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1195755" y="921434"/>
            <a:ext cx="7319596" cy="3533215"/>
          </a:xfrm>
          <a:prstGeom prst="rect">
            <a:avLst/>
          </a:prstGeom>
        </p:spPr>
        <p:txBody>
          <a:bodyPr spcFirstLastPara="1" wrap="square" lIns="68575" tIns="34275" rIns="68575" bIns="34275" numCol="1" anchor="t" anchorCtr="0">
            <a:noAutofit/>
          </a:bodyPr>
          <a:lstStyle/>
          <a:p>
            <a:pPr marL="0" lvl="0" indent="0">
              <a:buNone/>
            </a:pPr>
            <a:r>
              <a:rPr lang="uk-UA" sz="2300" dirty="0"/>
              <a:t>Ван </a:t>
            </a:r>
            <a:r>
              <a:rPr lang="uk-UA" sz="2300" dirty="0"/>
              <a:t>Дейк</a:t>
            </a:r>
            <a:r>
              <a:rPr lang="uk-UA" sz="2300" dirty="0"/>
              <a:t> визначає мережеве суспільство як світ, в якому комбінація соціальних мереж і ЗМІ формує свій основний спосіб формування і найбільш важливі структури на всіх </a:t>
            </a:r>
            <a:r>
              <a:rPr lang="uk-UA" sz="2300" dirty="0" smtClean="0"/>
              <a:t>рівнях:</a:t>
            </a:r>
          </a:p>
          <a:p>
            <a:pPr marL="342900" indent="-342900"/>
            <a:r>
              <a:rPr lang="uk-UA" sz="2300" dirty="0" smtClean="0"/>
              <a:t>індивідуальному,</a:t>
            </a:r>
          </a:p>
          <a:p>
            <a:pPr marL="342900" indent="-342900"/>
            <a:r>
              <a:rPr lang="uk-UA" sz="2300" dirty="0" smtClean="0"/>
              <a:t>організаційному,</a:t>
            </a:r>
          </a:p>
          <a:p>
            <a:pPr marL="342900" indent="-342900"/>
            <a:r>
              <a:rPr lang="uk-UA" sz="2300" dirty="0" smtClean="0"/>
              <a:t>соціальному.</a:t>
            </a:r>
          </a:p>
          <a:p>
            <a:pPr marL="0" lvl="0" indent="0">
              <a:buNone/>
            </a:pPr>
            <a:r>
              <a:rPr lang="uk-UA" sz="2300" dirty="0" smtClean="0"/>
              <a:t>Він </a:t>
            </a:r>
            <a:r>
              <a:rPr lang="uk-UA" sz="2300" dirty="0"/>
              <a:t>порівнює цей тип з </a:t>
            </a:r>
            <a:r>
              <a:rPr lang="uk-UA" sz="2300" dirty="0" smtClean="0"/>
              <a:t>масовою </a:t>
            </a:r>
            <a:r>
              <a:rPr lang="uk-UA" sz="2300" dirty="0"/>
              <a:t>державою, яка формується групами, об’єднаннями і спільнотами («маси»), зібраними у фізичному співіснуванні.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79525" y="187036"/>
            <a:ext cx="8314202" cy="68516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uk-UA" dirty="0"/>
              <a:t>Мережева спільнота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239151" y="815926"/>
            <a:ext cx="8771206" cy="331997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>
              <a:buNone/>
            </a:pPr>
            <a:r>
              <a:rPr lang="uk-UA" b="1" i="1" dirty="0">
                <a:solidFill>
                  <a:schemeClr val="accent2"/>
                </a:solidFill>
              </a:rPr>
              <a:t>Баррі</a:t>
            </a:r>
            <a:r>
              <a:rPr lang="uk-UA" b="1" i="1" dirty="0">
                <a:solidFill>
                  <a:schemeClr val="accent2"/>
                </a:solidFill>
              </a:rPr>
              <a:t> </a:t>
            </a:r>
            <a:r>
              <a:rPr lang="uk-UA" b="1" i="1" dirty="0">
                <a:solidFill>
                  <a:schemeClr val="accent2"/>
                </a:solidFill>
              </a:rPr>
              <a:t>Веллман</a:t>
            </a:r>
            <a:r>
              <a:rPr lang="uk-UA" b="1" i="1" dirty="0">
                <a:solidFill>
                  <a:schemeClr val="accent2"/>
                </a:solidFill>
              </a:rPr>
              <a:t> </a:t>
            </a:r>
            <a:r>
              <a:rPr lang="uk-UA" dirty="0"/>
              <a:t>«Місто мережі» (1973): компанії будь-якого масштабу краще всього розглядати як мережі, а не як обмежені групи в ієрархічних структурах. </a:t>
            </a:r>
            <a:r>
              <a:rPr lang="uk-UA" dirty="0"/>
              <a:t>Веллман</a:t>
            </a:r>
            <a:r>
              <a:rPr lang="uk-UA" dirty="0"/>
              <a:t> вніс вклад в теорію аналізу соціальних мереж з акцентом на індивідуалізовані групи. У своїх дослідженнях він фокусується на трьох основних аспектах мережевого суспільства:</a:t>
            </a:r>
          </a:p>
          <a:p>
            <a:pPr marL="342900" indent="-342900"/>
            <a:r>
              <a:rPr lang="uk-UA" dirty="0"/>
              <a:t>співтовариство;</a:t>
            </a:r>
          </a:p>
          <a:p>
            <a:pPr marL="342900" indent="-342900"/>
            <a:r>
              <a:rPr lang="uk-UA" dirty="0"/>
              <a:t>робота;</a:t>
            </a:r>
          </a:p>
          <a:p>
            <a:pPr marL="342900" indent="-342900"/>
            <a:r>
              <a:rPr lang="uk-UA" dirty="0"/>
              <a:t>організації.</a:t>
            </a:r>
          </a:p>
          <a:p>
            <a:pPr marL="0" lvl="0" indent="0">
              <a:buNone/>
            </a:pPr>
            <a:r>
              <a:rPr lang="uk-UA" b="1" i="1" dirty="0">
                <a:solidFill>
                  <a:schemeClr val="accent2"/>
                </a:solidFill>
              </a:rPr>
              <a:t>Роксана </a:t>
            </a:r>
            <a:r>
              <a:rPr lang="uk-UA" b="1" i="1" dirty="0" smtClean="0">
                <a:solidFill>
                  <a:schemeClr val="accent2"/>
                </a:solidFill>
              </a:rPr>
              <a:t>Хілтц</a:t>
            </a:r>
            <a:r>
              <a:rPr lang="uk-UA" b="1" i="1" dirty="0" smtClean="0">
                <a:solidFill>
                  <a:schemeClr val="accent2"/>
                </a:solidFill>
              </a:rPr>
              <a:t> </a:t>
            </a:r>
            <a:r>
              <a:rPr lang="uk-UA" dirty="0"/>
              <a:t>і </a:t>
            </a:r>
            <a:r>
              <a:rPr lang="uk-UA" b="1" i="1" dirty="0">
                <a:solidFill>
                  <a:schemeClr val="accent2"/>
                </a:solidFill>
              </a:rPr>
              <a:t>Мюррей</a:t>
            </a:r>
            <a:r>
              <a:rPr lang="uk-UA" b="1" i="1" dirty="0">
                <a:solidFill>
                  <a:schemeClr val="accent2"/>
                </a:solidFill>
              </a:rPr>
              <a:t> Туроф </a:t>
            </a:r>
            <a:r>
              <a:rPr lang="uk-UA" dirty="0"/>
              <a:t>«Мережеве місто» (1978): комп’ютерний зв’язок може перетворити суспільство</a:t>
            </a: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4" y="70338"/>
            <a:ext cx="8567527" cy="815927"/>
          </a:xfrm>
        </p:spPr>
        <p:txBody>
          <a:bodyPr/>
          <a:lstStyle/>
          <a:p>
            <a:r>
              <a:rPr lang="uk-UA" sz="4000" dirty="0"/>
              <a:t>Концепція мережевого суспільства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214" y="787791"/>
            <a:ext cx="8278837" cy="3277209"/>
          </a:xfrm>
        </p:spPr>
        <p:txBody>
          <a:bodyPr/>
          <a:lstStyle/>
          <a:p>
            <a:pPr marL="95250" indent="0">
              <a:buNone/>
            </a:pPr>
            <a:r>
              <a:rPr lang="uk-UA" sz="2400" dirty="0"/>
              <a:t>Нові методи спілкування в цифровому світі дозволяють невеликим групам людей в Інтернеті обмінюватися і продавати товари та інформацію. Це також дозволяє більшій кількості людей мати голос в їх світі в цілому.</a:t>
            </a:r>
          </a:p>
          <a:p>
            <a:pPr marL="95250" indent="0">
              <a:buNone/>
            </a:pPr>
            <a:r>
              <a:rPr lang="uk-UA" sz="2400" dirty="0"/>
              <a:t>Найважливіші концепції мережевого суспільства та нових медіа:</a:t>
            </a:r>
          </a:p>
          <a:p>
            <a:r>
              <a:rPr lang="uk-UA" sz="2400" dirty="0"/>
              <a:t>інтеграція телекомунікаційних технологій </a:t>
            </a:r>
          </a:p>
          <a:p>
            <a:r>
              <a:rPr lang="uk-UA" sz="2400" dirty="0"/>
              <a:t>зростання інтерактивних зв’язків</a:t>
            </a:r>
          </a:p>
          <a:p>
            <a:r>
              <a:rPr lang="uk-UA" sz="2400" dirty="0"/>
              <a:t>цифровий код.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636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525" y="0"/>
            <a:ext cx="7886700" cy="597877"/>
          </a:xfrm>
        </p:spPr>
        <p:txBody>
          <a:bodyPr/>
          <a:lstStyle/>
          <a:p>
            <a:r>
              <a:rPr lang="uk-UA" dirty="0"/>
              <a:t>Нові медіа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525" y="485335"/>
            <a:ext cx="8567526" cy="3579665"/>
          </a:xfrm>
        </p:spPr>
        <p:txBody>
          <a:bodyPr/>
          <a:lstStyle/>
          <a:p>
            <a:pPr marL="95250" indent="0">
              <a:buNone/>
            </a:pPr>
            <a:r>
              <a:rPr lang="uk-UA" dirty="0"/>
              <a:t>Новий формат існування засобів масової інформації, постійно доступних на цифрових пристроях, у яких відбувається активна участь користувачів у створенні та розповсюдженні контенту. Оригінальність нових медіа постійно оскаржується.</a:t>
            </a:r>
          </a:p>
          <a:p>
            <a:pPr marL="95250" indent="0">
              <a:buNone/>
            </a:pPr>
            <a:r>
              <a:rPr lang="uk-UA" b="1" i="1" dirty="0">
                <a:solidFill>
                  <a:schemeClr val="accent2"/>
                </a:solidFill>
              </a:rPr>
              <a:t>Поняття суміжні з новими </a:t>
            </a:r>
            <a:r>
              <a:rPr lang="uk-UA" b="1" i="1" dirty="0" smtClean="0">
                <a:solidFill>
                  <a:schemeClr val="accent2"/>
                </a:solidFill>
              </a:rPr>
              <a:t>медіа:</a:t>
            </a:r>
          </a:p>
          <a:p>
            <a:r>
              <a:rPr lang="uk-UA" dirty="0" smtClean="0"/>
              <a:t>відкриті медіа,</a:t>
            </a:r>
          </a:p>
          <a:p>
            <a:r>
              <a:rPr lang="uk-UA" dirty="0" smtClean="0"/>
              <a:t>гібридні мас-медіа,</a:t>
            </a:r>
          </a:p>
          <a:p>
            <a:r>
              <a:rPr lang="uk-UA" dirty="0" smtClean="0"/>
              <a:t>конвергентні медіа,</a:t>
            </a:r>
          </a:p>
          <a:p>
            <a:r>
              <a:rPr lang="uk-UA" dirty="0" smtClean="0"/>
              <a:t>цифрові медіа.</a:t>
            </a:r>
          </a:p>
          <a:p>
            <a:pPr marL="95250" indent="0">
              <a:buNone/>
            </a:pPr>
            <a:r>
              <a:rPr lang="uk-UA" dirty="0" smtClean="0"/>
              <a:t>Проте </a:t>
            </a:r>
            <a:r>
              <a:rPr lang="uk-UA" dirty="0"/>
              <a:t>поняття цифрові медіа є глибшим і включає в себе поняття нові медіа.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223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Класифікація нових медіа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професійні Інтернет-мас-медіа (інтернет-видання: онлайн газети, журнали, сайти інформаційних агенцій, сайти новин, групи новин; інтернет-телебачення, інтернет-радіо);</a:t>
            </a:r>
          </a:p>
          <a:p>
            <a:r>
              <a:rPr lang="uk-UA" dirty="0"/>
              <a:t>онлайнові</a:t>
            </a:r>
            <a:r>
              <a:rPr lang="uk-UA" dirty="0"/>
              <a:t> ігри та віртуальні світи;</a:t>
            </a:r>
          </a:p>
          <a:p>
            <a:r>
              <a:rPr lang="uk-UA" dirty="0"/>
              <a:t>соціальні медіа (соціальні мережі, блоги, </a:t>
            </a:r>
            <a:r>
              <a:rPr lang="uk-UA" dirty="0"/>
              <a:t>медіахостинги</a:t>
            </a:r>
            <a:r>
              <a:rPr lang="uk-UA" dirty="0"/>
              <a:t>, інтернет-енциклопедії).</a:t>
            </a:r>
          </a:p>
          <a:p>
            <a:pPr marL="952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9031519"/>
      </p:ext>
    </p:extLst>
  </p:cSld>
  <p:clrMapOvr>
    <a:masterClrMapping/>
  </p:clrMapOvr>
</p:sld>
</file>

<file path=ppt/theme/theme1.xml><?xml version="1.0" encoding="utf-8"?>
<a:theme xmlns:a="http://schemas.openxmlformats.org/drawingml/2006/main" name="EUCC (EuroCultCom)">
  <a:themeElements>
    <a:clrScheme name="Office">
      <a:dk1>
        <a:srgbClr val="0050AF"/>
      </a:dk1>
      <a:lt1>
        <a:srgbClr val="FFFFFF"/>
      </a:lt1>
      <a:dk2>
        <a:srgbClr val="013370"/>
      </a:dk2>
      <a:lt2>
        <a:srgbClr val="E7E6E6"/>
      </a:lt2>
      <a:accent1>
        <a:srgbClr val="338AF3"/>
      </a:accent1>
      <a:accent2>
        <a:srgbClr val="FFDA44"/>
      </a:accent2>
      <a:accent3>
        <a:srgbClr val="A6CCFB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1189</Words>
  <Application>Microsoft Office PowerPoint</Application>
  <PresentationFormat>Экран (16:9)</PresentationFormat>
  <Paragraphs>82</Paragraphs>
  <Slides>20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Alice</vt:lpstr>
      <vt:lpstr>Cuprum</vt:lpstr>
      <vt:lpstr>Arial</vt:lpstr>
      <vt:lpstr>Calibri</vt:lpstr>
      <vt:lpstr>EUCC (EuroCultCom)</vt:lpstr>
      <vt:lpstr>Презентация PowerPoint</vt:lpstr>
      <vt:lpstr>Тема 6.  МІЖКУЛЬТУРНА КОМУНІКАЦІЯ ЗА ЧАСІВ НОВИХ МЕДІА</vt:lpstr>
      <vt:lpstr>План заняття</vt:lpstr>
      <vt:lpstr>1.Феномен нових медіа та мережеве суспільство</vt:lpstr>
      <vt:lpstr>Ян ван Дейк</vt:lpstr>
      <vt:lpstr>Мережева спільнота</vt:lpstr>
      <vt:lpstr>Концепція мережевого суспільства</vt:lpstr>
      <vt:lpstr>Нові медіа</vt:lpstr>
      <vt:lpstr>Класифікація нових медіа</vt:lpstr>
      <vt:lpstr>2.Вплив нових медіа на сучасну культуру європейських суспільств</vt:lpstr>
      <vt:lpstr>Кібер-оптимізм: Погляд на Інтернет та нові медіа як на вільне середовище з відсутністю контролю, передумову розвитку демократії, відновлення соціальних зв’язків, масову освіту, можливість прямого звернення до влади. </vt:lpstr>
      <vt:lpstr>3.Нові медіа в епоху постправди</vt:lpstr>
      <vt:lpstr>Термін постправда використовує Ральф Кайз в книзі «Ера </vt:lpstr>
      <vt:lpstr>Нові медіа сприяють:</vt:lpstr>
      <vt:lpstr>4.Комунікативні можливості та комунікативні спотворення нових медіа</vt:lpstr>
      <vt:lpstr>Комунікативні можливості</vt:lpstr>
      <vt:lpstr>Комунікативні спотворення</vt:lpstr>
      <vt:lpstr>5. Медіа та культурні стереотипи</vt:lpstr>
      <vt:lpstr>Причина стереотипізації в нових медіа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Maria</cp:lastModifiedBy>
  <cp:revision>27</cp:revision>
  <dcterms:modified xsi:type="dcterms:W3CDTF">2024-05-24T10:02:35Z</dcterms:modified>
</cp:coreProperties>
</file>