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60" r:id="rId4"/>
    <p:sldId id="263" r:id="rId5"/>
    <p:sldId id="314" r:id="rId6"/>
    <p:sldId id="264" r:id="rId7"/>
    <p:sldId id="315" r:id="rId8"/>
    <p:sldId id="316" r:id="rId9"/>
    <p:sldId id="317" r:id="rId10"/>
    <p:sldId id="318" r:id="rId11"/>
    <p:sldId id="319" r:id="rId12"/>
    <p:sldId id="297" r:id="rId13"/>
    <p:sldId id="310" r:id="rId14"/>
    <p:sldId id="311" r:id="rId15"/>
    <p:sldId id="312" r:id="rId16"/>
    <p:sldId id="308" r:id="rId17"/>
    <p:sldId id="313" r:id="rId18"/>
    <p:sldId id="295" r:id="rId19"/>
  </p:sldIdLst>
  <p:sldSz cx="9144000" cy="5143500" type="screen16x9"/>
  <p:notesSz cx="6858000" cy="9144000"/>
  <p:embeddedFontLst>
    <p:embeddedFont>
      <p:font typeface="Cuprum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35" autoAdjust="0"/>
  </p:normalViewPr>
  <p:slideViewPr>
    <p:cSldViewPr snapToGrid="0">
      <p:cViewPr varScale="1">
        <p:scale>
          <a:sx n="80" d="100"/>
          <a:sy n="80" d="100"/>
        </p:scale>
        <p:origin x="880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ce47616444_1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ce47616444_1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cdfa30d818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cdfa30d818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У цьому визначенні "відкрите та поважне" означає "ґрунтоване на рівності цінностей партнерів"; "обмін поглядами" означає будь-який вид взаємодії, який розкриває культурні характеристики; "групи" означає будь-які типи колективу, який може діяти через своїх представників (сім'я, спільнота, об'єднання, народи); "культура" включає все, що стосується способу життя, звичаїв, вірувань та інших речей, які передавалися від покоління до покоління, а також різноманітні форми художньої творчості; "сприйняття світу" означає цінності та способи мислення.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2596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cdfa30d818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cdfa30d818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У цьому визначенні "відкрите та поважне" означає "ґрунтоване на рівності цінностей партнерів"; "обмін поглядами" означає будь-який вид взаємодії, який розкриває культурні характеристики; "групи" означає будь-які типи колективу, який може діяти через своїх представників (сім'я, спільнота, об'єднання, народи); "культура" включає все, що стосується способу життя, звичаїв, вірувань та інших речей, які передавалися від покоління до покоління, а також різноманітні форми художньої творчості; "сприйняття світу" означає цінності та способи мислення.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477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ce47616444_1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2ce47616444_1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ce47616444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ce47616444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dfa30d81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dfa30d81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dfa30d81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dfa30d81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3316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cdfa30d818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cdfa30d818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У цьому визначенні "відкрите та поважне" означає "ґрунтоване на рівності цінностей партнерів"; "обмін поглядами" означає будь-який вид взаємодії, який розкриває культурні характеристики; "групи" означає будь-які типи колективу, який може діяти через своїх представників (сім'я, спільнота, об'єднання, народи); "культура" включає все, що стосується способу життя, звичаїв, вірувань та інших речей, які передавалися від покоління до покоління, а також різноманітні форми художньої творчості; "сприйняття світу" означає цінності та способи мислення.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cdfa30d818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cdfa30d818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У цьому визначенні "відкрите та поважне" означає "ґрунтоване на рівності цінностей партнерів"; "обмін поглядами" означає будь-який вид взаємодії, який розкриває культурні характеристики; "групи" означає будь-які типи колективу, який може діяти через своїх представників (сім'я, спільнота, об'єднання, народи); "культура" включає все, що стосується способу життя, звичаїв, вірувань та інших речей, які передавалися від покоління до покоління, а також різноманітні форми художньої творчості; "сприйняття світу" означає цінності та способи мислення.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1388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cdfa30d818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cdfa30d818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У цьому визначенні "відкрите та поважне" означає "ґрунтоване на рівності цінностей партнерів"; "обмін поглядами" означає будь-який вид взаємодії, який розкриває культурні характеристики; "групи" означає будь-які типи колективу, який може діяти через своїх представників (сім'я, спільнота, об'єднання, народи); "культура" включає все, що стосується способу життя, звичаїв, вірувань та інших речей, які передавалися від покоління до покоління, а також різноманітні форми художньої творчості; "сприйняття світу" означає цінності та способи мислення.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4521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cdfa30d818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cdfa30d818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У цьому визначенні "відкрите та поважне" означає "ґрунтоване на рівності цінностей партнерів"; "обмін поглядами" означає будь-який вид взаємодії, який розкриває культурні характеристики; "групи" означає будь-які типи колективу, який може діяти через своїх представників (сім'я, спільнота, об'єднання, народи); "культура" включає все, що стосується способу життя, звичаїв, вірувань та інших речей, які передавалися від покоління до покоління, а також різноманітні форми художньої творчості; "сприйняття світу" означає цінності та способи мислення.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4836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">
  <p:cSld name="TITLE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 dirty="0"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5201" y="2244550"/>
            <a:ext cx="3285100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ogan">
  <p:cSld name="TITLE_4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 dirty="0"/>
          </a:p>
        </p:txBody>
      </p:sp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2850" y="1432925"/>
            <a:ext cx="3379599" cy="739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8176" y="2172225"/>
            <a:ext cx="3285100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ctrTitle"/>
          </p:nvPr>
        </p:nvSpPr>
        <p:spPr>
          <a:xfrm>
            <a:off x="311700" y="262325"/>
            <a:ext cx="8520600" cy="1556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ubTitle" idx="1"/>
          </p:nvPr>
        </p:nvSpPr>
        <p:spPr>
          <a:xfrm>
            <a:off x="2957700" y="1818725"/>
            <a:ext cx="58746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79525" y="1253400"/>
            <a:ext cx="7886700" cy="28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379525" y="1253400"/>
            <a:ext cx="3738300" cy="28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4678950" y="1253350"/>
            <a:ext cx="3738300" cy="28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 1">
  <p:cSld name="CUSTOM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4527925" y="1128350"/>
            <a:ext cx="3738300" cy="2936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379525" y="1128350"/>
            <a:ext cx="3738300" cy="2491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ic 2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981800" y="791300"/>
            <a:ext cx="7182000" cy="15549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05875" y="2346250"/>
            <a:ext cx="55578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1377450" y="273850"/>
            <a:ext cx="71379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1377450" y="1268050"/>
            <a:ext cx="7137900" cy="3186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 1">
  <p:cSld name="CUSTOM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79525" y="1253400"/>
            <a:ext cx="7416300" cy="3010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uprum"/>
              <a:buChar char="•"/>
              <a:defRPr sz="21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uprum"/>
              <a:buChar char="•"/>
              <a:defRPr sz="18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uprum"/>
              <a:buChar char="•"/>
              <a:defRPr sz="15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79525" y="187036"/>
            <a:ext cx="8314202" cy="1066358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dirty="0"/>
              <a:t>Перешкоди для модернізації</a:t>
            </a:r>
            <a:endParaRPr dirty="0"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568662" y="875969"/>
            <a:ext cx="7732500" cy="208379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lang="ru-RU" sz="1600" b="1" i="1" dirty="0"/>
          </a:p>
          <a:p>
            <a:pPr marL="0" lvl="0" indent="0">
              <a:spcBef>
                <a:spcPts val="0"/>
              </a:spcBef>
              <a:buNone/>
            </a:pPr>
            <a:r>
              <a:rPr lang="ru-RU" sz="2800" b="1" i="1" dirty="0" err="1"/>
              <a:t>Дискримінація</a:t>
            </a:r>
            <a:r>
              <a:rPr lang="ru-RU" sz="2800" b="1" i="1" dirty="0"/>
              <a:t> </a:t>
            </a:r>
            <a:r>
              <a:rPr lang="ru-RU" sz="2800" b="1" i="1" dirty="0" err="1"/>
              <a:t>жінок</a:t>
            </a:r>
            <a:endParaRPr lang="ru-RU" sz="2800" b="1" i="1" dirty="0"/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 err="1"/>
              <a:t>Певні</a:t>
            </a:r>
            <a:r>
              <a:rPr lang="ru-RU" sz="1600" dirty="0"/>
              <a:t> </a:t>
            </a:r>
            <a:r>
              <a:rPr lang="ru-RU" sz="1600" dirty="0" err="1"/>
              <a:t>укорінені</a:t>
            </a:r>
            <a:r>
              <a:rPr lang="ru-RU" sz="1600" dirty="0"/>
              <a:t> </a:t>
            </a:r>
            <a:r>
              <a:rPr lang="ru-RU" sz="1600" dirty="0" err="1"/>
              <a:t>патріархальні</a:t>
            </a:r>
            <a:r>
              <a:rPr lang="ru-RU" sz="1600" dirty="0"/>
              <a:t> </a:t>
            </a:r>
            <a:r>
              <a:rPr lang="ru-RU" sz="1600" dirty="0" err="1"/>
              <a:t>структури</a:t>
            </a:r>
            <a:r>
              <a:rPr lang="ru-RU" sz="1600" dirty="0"/>
              <a:t> в </a:t>
            </a:r>
            <a:r>
              <a:rPr lang="ru-RU" sz="1600" dirty="0" err="1"/>
              <a:t>країнах</a:t>
            </a:r>
            <a:r>
              <a:rPr lang="ru-RU" sz="1600" dirty="0"/>
              <a:t> </a:t>
            </a:r>
            <a:r>
              <a:rPr lang="ru-RU" sz="1600" dirty="0" err="1"/>
              <a:t>третього</a:t>
            </a:r>
            <a:r>
              <a:rPr lang="ru-RU" sz="1600" dirty="0"/>
              <a:t> </a:t>
            </a:r>
            <a:r>
              <a:rPr lang="ru-RU" sz="1600" dirty="0" err="1"/>
              <a:t>світу</a:t>
            </a:r>
            <a:r>
              <a:rPr lang="ru-RU" sz="1600" dirty="0"/>
              <a:t> часто </a:t>
            </a:r>
            <a:r>
              <a:rPr lang="ru-RU" sz="1600" dirty="0" err="1"/>
              <a:t>перешкоджають</a:t>
            </a:r>
            <a:r>
              <a:rPr lang="ru-RU" sz="1600" dirty="0"/>
              <a:t> </a:t>
            </a:r>
            <a:r>
              <a:rPr lang="ru-RU" sz="1600" dirty="0" err="1"/>
              <a:t>зростанню</a:t>
            </a:r>
            <a:r>
              <a:rPr lang="ru-RU" sz="1600" dirty="0"/>
              <a:t> </a:t>
            </a:r>
            <a:r>
              <a:rPr lang="ru-RU" sz="1600" dirty="0" err="1"/>
              <a:t>жінок</a:t>
            </a:r>
            <a:r>
              <a:rPr lang="ru-RU" sz="1600" dirty="0"/>
              <a:t> до </a:t>
            </a:r>
            <a:r>
              <a:rPr lang="ru-RU" sz="1600" dirty="0" err="1"/>
              <a:t>економічної</a:t>
            </a:r>
            <a:r>
              <a:rPr lang="ru-RU" sz="1600" dirty="0"/>
              <a:t> та </a:t>
            </a:r>
            <a:r>
              <a:rPr lang="ru-RU" sz="1600" dirty="0" err="1"/>
              <a:t>політичної</a:t>
            </a:r>
            <a:r>
              <a:rPr lang="ru-RU" sz="1600" dirty="0"/>
              <a:t> </a:t>
            </a:r>
            <a:r>
              <a:rPr lang="ru-RU" sz="1600" dirty="0" err="1"/>
              <a:t>влади</a:t>
            </a:r>
            <a:r>
              <a:rPr lang="ru-RU" sz="1600" dirty="0"/>
              <a:t>. </a:t>
            </a:r>
            <a:r>
              <a:rPr lang="ru-RU" sz="1600" dirty="0" err="1"/>
              <a:t>Крім</a:t>
            </a:r>
            <a:r>
              <a:rPr lang="ru-RU" sz="1600" dirty="0"/>
              <a:t> того, </a:t>
            </a:r>
            <a:r>
              <a:rPr lang="ru-RU" sz="1600" dirty="0" err="1"/>
              <a:t>відсутність</a:t>
            </a:r>
            <a:r>
              <a:rPr lang="ru-RU" sz="1600" dirty="0"/>
              <a:t> </a:t>
            </a:r>
            <a:r>
              <a:rPr lang="ru-RU" sz="1600" dirty="0" err="1"/>
              <a:t>освітніх</a:t>
            </a:r>
            <a:r>
              <a:rPr lang="ru-RU" sz="1600" dirty="0"/>
              <a:t> </a:t>
            </a:r>
            <a:r>
              <a:rPr lang="ru-RU" sz="1600" dirty="0" err="1"/>
              <a:t>можливостей</a:t>
            </a:r>
            <a:r>
              <a:rPr lang="ru-RU" sz="1600" dirty="0"/>
              <a:t> для </a:t>
            </a:r>
            <a:r>
              <a:rPr lang="ru-RU" sz="1600" dirty="0" err="1"/>
              <a:t>жінок</a:t>
            </a:r>
            <a:r>
              <a:rPr lang="ru-RU" sz="1600" dirty="0"/>
              <a:t> </a:t>
            </a:r>
            <a:r>
              <a:rPr lang="ru-RU" sz="1600" dirty="0" err="1"/>
              <a:t>погіршує</a:t>
            </a:r>
            <a:r>
              <a:rPr lang="ru-RU" sz="1600" dirty="0"/>
              <a:t> </a:t>
            </a:r>
            <a:r>
              <a:rPr lang="ru-RU" sz="1600" dirty="0" err="1"/>
              <a:t>ситуацію</a:t>
            </a:r>
            <a:r>
              <a:rPr lang="ru-RU" sz="1600" dirty="0"/>
              <a:t>, коли </a:t>
            </a:r>
            <a:r>
              <a:rPr lang="ru-RU" sz="1600" dirty="0" err="1"/>
              <a:t>більшість</a:t>
            </a:r>
            <a:r>
              <a:rPr lang="ru-RU" sz="1600" dirty="0"/>
              <a:t> </a:t>
            </a:r>
            <a:r>
              <a:rPr lang="ru-RU" sz="1600" dirty="0" err="1"/>
              <a:t>жінок</a:t>
            </a:r>
            <a:r>
              <a:rPr lang="ru-RU" sz="1600" dirty="0"/>
              <a:t> </a:t>
            </a:r>
            <a:r>
              <a:rPr lang="ru-RU" sz="1600" dirty="0" err="1"/>
              <a:t>недостатньо</a:t>
            </a:r>
            <a:r>
              <a:rPr lang="ru-RU" sz="1600" dirty="0"/>
              <a:t> </a:t>
            </a:r>
            <a:r>
              <a:rPr lang="ru-RU" sz="1600" dirty="0" err="1"/>
              <a:t>підготовлені</a:t>
            </a:r>
            <a:r>
              <a:rPr lang="ru-RU" sz="1600" dirty="0"/>
              <a:t> до </a:t>
            </a:r>
            <a:r>
              <a:rPr lang="ru-RU" sz="1600" dirty="0" err="1"/>
              <a:t>виконання</a:t>
            </a:r>
            <a:r>
              <a:rPr lang="ru-RU" sz="1600" dirty="0"/>
              <a:t> таких ролей.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600" b="1" i="1" dirty="0"/>
          </a:p>
          <a:p>
            <a:pPr marL="0" lvl="0" indent="0">
              <a:spcBef>
                <a:spcPts val="0"/>
              </a:spcBef>
              <a:buNone/>
            </a:pPr>
            <a:r>
              <a:rPr lang="ru-RU" sz="2800" b="1" i="1" dirty="0" err="1"/>
              <a:t>Фаталізм</a:t>
            </a:r>
            <a:r>
              <a:rPr lang="ru-RU" sz="2800" b="1" i="1" dirty="0"/>
              <a:t>/</a:t>
            </a:r>
            <a:r>
              <a:rPr lang="ru-RU" sz="2800" b="1" i="1" dirty="0" err="1"/>
              <a:t>Присвоєний</a:t>
            </a:r>
            <a:r>
              <a:rPr lang="ru-RU" sz="2800" b="1" i="1" dirty="0"/>
              <a:t> статус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/>
              <a:t>Коли </a:t>
            </a:r>
            <a:r>
              <a:rPr lang="ru-RU" sz="1600" dirty="0" err="1"/>
              <a:t>народження</a:t>
            </a:r>
            <a:r>
              <a:rPr lang="ru-RU" sz="1600" dirty="0"/>
              <a:t> </a:t>
            </a:r>
            <a:r>
              <a:rPr lang="ru-RU" sz="1600" dirty="0" err="1"/>
              <a:t>людини</a:t>
            </a:r>
            <a:r>
              <a:rPr lang="ru-RU" sz="1600" dirty="0"/>
              <a:t> </a:t>
            </a:r>
            <a:r>
              <a:rPr lang="ru-RU" sz="1600" dirty="0" err="1"/>
              <a:t>трактується</a:t>
            </a:r>
            <a:r>
              <a:rPr lang="ru-RU" sz="1600" dirty="0"/>
              <a:t> як </a:t>
            </a:r>
            <a:r>
              <a:rPr lang="ru-RU" sz="1600" dirty="0" err="1"/>
              <a:t>визначення</a:t>
            </a:r>
            <a:r>
              <a:rPr lang="ru-RU" sz="1600" dirty="0"/>
              <a:t> </a:t>
            </a:r>
            <a:r>
              <a:rPr lang="ru-RU" sz="1600" dirty="0" err="1"/>
              <a:t>її</a:t>
            </a:r>
            <a:r>
              <a:rPr lang="ru-RU" sz="1600" dirty="0"/>
              <a:t> остаточного становища в </a:t>
            </a:r>
            <a:r>
              <a:rPr lang="ru-RU" sz="1600" dirty="0" err="1"/>
              <a:t>житті</a:t>
            </a:r>
            <a:r>
              <a:rPr lang="ru-RU" sz="1600" dirty="0"/>
              <a:t>, вертикальна </a:t>
            </a:r>
            <a:r>
              <a:rPr lang="ru-RU" sz="1600" dirty="0" err="1"/>
              <a:t>мобільність</a:t>
            </a:r>
            <a:r>
              <a:rPr lang="ru-RU" sz="1600" dirty="0"/>
              <a:t> </a:t>
            </a:r>
            <a:r>
              <a:rPr lang="ru-RU" sz="1600" dirty="0" err="1"/>
              <a:t>значно</a:t>
            </a:r>
            <a:r>
              <a:rPr lang="ru-RU" sz="1600" dirty="0"/>
              <a:t> </a:t>
            </a:r>
            <a:r>
              <a:rPr lang="ru-RU" sz="1600" dirty="0" err="1"/>
              <a:t>ускладнюється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119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79525" y="187036"/>
            <a:ext cx="8314202" cy="1066358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sz="4000" dirty="0"/>
              <a:t>Сприяють модернізації</a:t>
            </a:r>
            <a:endParaRPr sz="4000" dirty="0"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568662" y="720215"/>
            <a:ext cx="8195813" cy="208379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400" b="1" i="1" dirty="0" err="1"/>
              <a:t>Універсалізм</a:t>
            </a:r>
            <a:endParaRPr lang="ru-RU" sz="2400" b="1" i="1" dirty="0"/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 err="1"/>
              <a:t>Це</a:t>
            </a:r>
            <a:r>
              <a:rPr lang="ru-RU" sz="1600" b="1" i="1" dirty="0"/>
              <a:t> антитеза партикуляризму. Тут </a:t>
            </a:r>
            <a:r>
              <a:rPr lang="ru-RU" sz="1600" b="1" i="1" dirty="0" err="1"/>
              <a:t>індивіди</a:t>
            </a:r>
            <a:r>
              <a:rPr lang="ru-RU" sz="1600" b="1" i="1" dirty="0"/>
              <a:t> </a:t>
            </a:r>
            <a:r>
              <a:rPr lang="ru-RU" sz="1600" b="1" i="1" dirty="0" err="1"/>
              <a:t>оцінюються</a:t>
            </a:r>
            <a:r>
              <a:rPr lang="ru-RU" sz="1600" b="1" i="1" dirty="0"/>
              <a:t> за </a:t>
            </a:r>
            <a:r>
              <a:rPr lang="ru-RU" sz="1600" b="1" i="1" dirty="0" err="1"/>
              <a:t>універсальними</a:t>
            </a:r>
            <a:r>
              <a:rPr lang="ru-RU" sz="1600" b="1" i="1" dirty="0"/>
              <a:t> стандартами, </a:t>
            </a:r>
            <a:r>
              <a:rPr lang="ru-RU" sz="1600" b="1" i="1" dirty="0" err="1"/>
              <a:t>які</a:t>
            </a:r>
            <a:r>
              <a:rPr lang="ru-RU" sz="1600" b="1" i="1" dirty="0"/>
              <a:t>, в </a:t>
            </a:r>
            <a:r>
              <a:rPr lang="ru-RU" sz="1600" b="1" i="1" dirty="0" err="1"/>
              <a:t>принципі</a:t>
            </a:r>
            <a:r>
              <a:rPr lang="ru-RU" sz="1600" b="1" i="1" dirty="0"/>
              <a:t>, </a:t>
            </a:r>
            <a:r>
              <a:rPr lang="ru-RU" sz="1600" b="1" i="1" dirty="0" err="1"/>
              <a:t>застосовуються</a:t>
            </a:r>
            <a:r>
              <a:rPr lang="ru-RU" sz="1600" b="1" i="1" dirty="0"/>
              <a:t> до </a:t>
            </a:r>
            <a:r>
              <a:rPr lang="ru-RU" sz="1600" b="1" i="1" dirty="0" err="1"/>
              <a:t>всіх</a:t>
            </a:r>
            <a:r>
              <a:rPr lang="ru-RU" sz="1600" b="1" i="1" dirty="0"/>
              <a:t> у </a:t>
            </a:r>
            <a:r>
              <a:rPr lang="ru-RU" sz="1600" b="1" i="1" dirty="0" err="1"/>
              <a:t>суспільстві</a:t>
            </a:r>
            <a:r>
              <a:rPr lang="ru-RU" sz="1600" b="1" i="1" dirty="0"/>
              <a:t>. </a:t>
            </a:r>
            <a:r>
              <a:rPr lang="ru-RU" sz="1600" b="1" i="1" dirty="0" err="1"/>
              <a:t>Іншими</a:t>
            </a:r>
            <a:r>
              <a:rPr lang="ru-RU" sz="1600" b="1" i="1" dirty="0"/>
              <a:t> словами, </a:t>
            </a:r>
            <a:r>
              <a:rPr lang="ru-RU" sz="1600" b="1" i="1" dirty="0" err="1"/>
              <a:t>судження</a:t>
            </a:r>
            <a:r>
              <a:rPr lang="ru-RU" sz="1600" b="1" i="1" dirty="0"/>
              <a:t> не </a:t>
            </a:r>
            <a:r>
              <a:rPr lang="ru-RU" sz="1600" b="1" i="1" dirty="0" err="1"/>
              <a:t>залежать</a:t>
            </a:r>
            <a:r>
              <a:rPr lang="ru-RU" sz="1600" b="1" i="1" dirty="0"/>
              <a:t> </a:t>
            </a:r>
            <a:r>
              <a:rPr lang="ru-RU" sz="1600" b="1" i="1" dirty="0" err="1"/>
              <a:t>від</a:t>
            </a:r>
            <a:r>
              <a:rPr lang="ru-RU" sz="1600" b="1" i="1" dirty="0"/>
              <a:t> </a:t>
            </a:r>
            <a:r>
              <a:rPr lang="ru-RU" sz="1600" b="1" i="1" dirty="0" err="1"/>
              <a:t>відносин</a:t>
            </a:r>
            <a:r>
              <a:rPr lang="ru-RU" sz="1600" b="1" i="1" dirty="0"/>
              <a:t> </a:t>
            </a:r>
            <a:r>
              <a:rPr lang="ru-RU" sz="1600" b="1" i="1" dirty="0" err="1"/>
              <a:t>суб'єкта</a:t>
            </a:r>
            <a:r>
              <a:rPr lang="ru-RU" sz="1600" b="1" i="1" dirty="0"/>
              <a:t> з </a:t>
            </a:r>
            <a:r>
              <a:rPr lang="ru-RU" sz="1600" b="1" i="1" dirty="0" err="1"/>
              <a:t>суддею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600" b="1" i="1" dirty="0"/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i="1" dirty="0" err="1"/>
              <a:t>Індивідуалізм</a:t>
            </a:r>
            <a:endParaRPr lang="ru-RU" sz="2400" b="1" i="1" dirty="0"/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Коли </a:t>
            </a:r>
            <a:r>
              <a:rPr lang="ru-RU" sz="1600" b="1" i="1" dirty="0" err="1"/>
              <a:t>індивідуальна</a:t>
            </a:r>
            <a:r>
              <a:rPr lang="ru-RU" sz="1600" b="1" i="1" dirty="0"/>
              <a:t> свобода та особиста </a:t>
            </a:r>
            <a:r>
              <a:rPr lang="ru-RU" sz="1600" b="1" i="1" dirty="0" err="1"/>
              <a:t>відповідальність</a:t>
            </a:r>
            <a:r>
              <a:rPr lang="ru-RU" sz="1600" b="1" i="1" dirty="0"/>
              <a:t> </a:t>
            </a:r>
            <a:r>
              <a:rPr lang="ru-RU" sz="1600" b="1" i="1" dirty="0" err="1"/>
              <a:t>цінуються</a:t>
            </a:r>
            <a:r>
              <a:rPr lang="ru-RU" sz="1600" b="1" i="1" dirty="0"/>
              <a:t> </a:t>
            </a:r>
            <a:r>
              <a:rPr lang="ru-RU" sz="1600" b="1" i="1" dirty="0" err="1"/>
              <a:t>понад</a:t>
            </a:r>
            <a:r>
              <a:rPr lang="ru-RU" sz="1600" b="1" i="1" dirty="0"/>
              <a:t> </a:t>
            </a:r>
            <a:r>
              <a:rPr lang="ru-RU" sz="1600" b="1" i="1" dirty="0" err="1"/>
              <a:t>колективістські</a:t>
            </a:r>
            <a:r>
              <a:rPr lang="ru-RU" sz="1600" b="1" i="1" dirty="0"/>
              <a:t> </a:t>
            </a:r>
            <a:r>
              <a:rPr lang="ru-RU" sz="1600" b="1" i="1" dirty="0" err="1"/>
              <a:t>норми</a:t>
            </a:r>
            <a:r>
              <a:rPr lang="ru-RU" sz="1600" b="1" i="1" dirty="0"/>
              <a:t>, </a:t>
            </a:r>
            <a:r>
              <a:rPr lang="ru-RU" sz="1600" b="1" i="1" dirty="0" err="1"/>
              <a:t>від</a:t>
            </a:r>
            <a:r>
              <a:rPr lang="ru-RU" sz="1600" b="1" i="1" dirty="0"/>
              <a:t> людей </a:t>
            </a:r>
            <a:r>
              <a:rPr lang="ru-RU" sz="1600" b="1" i="1" dirty="0" err="1"/>
              <a:t>більше</a:t>
            </a:r>
            <a:r>
              <a:rPr lang="ru-RU" sz="1600" b="1" i="1" dirty="0"/>
              <a:t> не </a:t>
            </a:r>
            <a:r>
              <a:rPr lang="ru-RU" sz="1600" b="1" i="1" dirty="0" err="1"/>
              <a:t>вимагається</a:t>
            </a:r>
            <a:r>
              <a:rPr lang="ru-RU" sz="1600" b="1" i="1" dirty="0"/>
              <a:t> </a:t>
            </a:r>
            <a:r>
              <a:rPr lang="ru-RU" sz="1600" b="1" i="1" dirty="0" err="1"/>
              <a:t>постійно</a:t>
            </a:r>
            <a:r>
              <a:rPr lang="ru-RU" sz="1600" b="1" i="1" dirty="0"/>
              <a:t> </a:t>
            </a:r>
            <a:r>
              <a:rPr lang="ru-RU" sz="1600" b="1" i="1" dirty="0" err="1"/>
              <a:t>відповідати</a:t>
            </a:r>
            <a:r>
              <a:rPr lang="ru-RU" sz="1600" b="1" i="1" dirty="0"/>
              <a:t> </a:t>
            </a:r>
            <a:r>
              <a:rPr lang="ru-RU" sz="1600" b="1" i="1" dirty="0" err="1"/>
              <a:t>очікуванням</a:t>
            </a:r>
            <a:r>
              <a:rPr lang="ru-RU" sz="1600" b="1" i="1" dirty="0"/>
              <a:t> </a:t>
            </a:r>
            <a:r>
              <a:rPr lang="ru-RU" sz="1600" b="1" i="1" dirty="0" err="1"/>
              <a:t>своїх</a:t>
            </a:r>
            <a:r>
              <a:rPr lang="ru-RU" sz="1600" b="1" i="1" dirty="0"/>
              <a:t> родин </a:t>
            </a:r>
            <a:r>
              <a:rPr lang="ru-RU" sz="1600" b="1" i="1" dirty="0" err="1"/>
              <a:t>чи</a:t>
            </a:r>
            <a:r>
              <a:rPr lang="ru-RU" sz="1600" b="1" i="1" dirty="0"/>
              <a:t> </a:t>
            </a:r>
            <a:r>
              <a:rPr lang="ru-RU" sz="1600" b="1" i="1" dirty="0" err="1"/>
              <a:t>племінних</a:t>
            </a:r>
            <a:r>
              <a:rPr lang="ru-RU" sz="1600" b="1" i="1" dirty="0"/>
              <a:t> </a:t>
            </a:r>
            <a:r>
              <a:rPr lang="ru-RU" sz="1600" b="1" i="1" dirty="0" err="1"/>
              <a:t>груп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600" b="1" i="1" dirty="0"/>
          </a:p>
          <a:p>
            <a:pPr marL="0" lvl="0" indent="0">
              <a:spcBef>
                <a:spcPts val="0"/>
              </a:spcBef>
              <a:buNone/>
            </a:pPr>
            <a:r>
              <a:rPr lang="ru-RU" sz="2000" b="1" i="1" dirty="0" err="1"/>
              <a:t>Меритократія</a:t>
            </a:r>
            <a:r>
              <a:rPr lang="ru-RU" sz="2000" b="1" i="1" dirty="0"/>
              <a:t>/</a:t>
            </a:r>
            <a:r>
              <a:rPr lang="ru-RU" sz="2000" b="1" i="1" dirty="0" err="1"/>
              <a:t>Набутий</a:t>
            </a:r>
            <a:r>
              <a:rPr lang="ru-RU" sz="2000" b="1" i="1" dirty="0"/>
              <a:t> статус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У </a:t>
            </a:r>
            <a:r>
              <a:rPr lang="ru-RU" sz="1600" b="1" i="1" dirty="0" err="1"/>
              <a:t>більш</a:t>
            </a:r>
            <a:r>
              <a:rPr lang="ru-RU" sz="1600" b="1" i="1" dirty="0"/>
              <a:t> </a:t>
            </a:r>
            <a:r>
              <a:rPr lang="ru-RU" sz="1600" b="1" i="1" dirty="0" err="1"/>
              <a:t>меритократичних</a:t>
            </a:r>
            <a:r>
              <a:rPr lang="ru-RU" sz="1600" b="1" i="1" dirty="0"/>
              <a:t> </a:t>
            </a:r>
            <a:r>
              <a:rPr lang="ru-RU" sz="1600" b="1" i="1" dirty="0" err="1"/>
              <a:t>суспільствах</a:t>
            </a:r>
            <a:r>
              <a:rPr lang="ru-RU" sz="1600" b="1" i="1" dirty="0"/>
              <a:t> </a:t>
            </a:r>
            <a:r>
              <a:rPr lang="ru-RU" sz="1600" b="1" i="1" dirty="0" err="1"/>
              <a:t>індивідуальні</a:t>
            </a:r>
            <a:r>
              <a:rPr lang="ru-RU" sz="1600" b="1" i="1" dirty="0"/>
              <a:t> </a:t>
            </a:r>
            <a:r>
              <a:rPr lang="ru-RU" sz="1600" b="1" i="1" dirty="0" err="1"/>
              <a:t>зусилля</a:t>
            </a:r>
            <a:r>
              <a:rPr lang="ru-RU" sz="1600" b="1" i="1" dirty="0"/>
              <a:t> та </a:t>
            </a:r>
            <a:r>
              <a:rPr lang="ru-RU" sz="1600" b="1" i="1" dirty="0" err="1"/>
              <a:t>старанність</a:t>
            </a:r>
            <a:r>
              <a:rPr lang="ru-RU" sz="1600" b="1" i="1" dirty="0"/>
              <a:t> </a:t>
            </a:r>
            <a:r>
              <a:rPr lang="ru-RU" sz="1600" b="1" i="1" dirty="0" err="1"/>
              <a:t>більш</a:t>
            </a:r>
            <a:r>
              <a:rPr lang="ru-RU" sz="1600" b="1" i="1" dirty="0"/>
              <a:t> </a:t>
            </a:r>
            <a:r>
              <a:rPr lang="ru-RU" sz="1600" b="1" i="1" dirty="0" err="1"/>
              <a:t>ймовірно</a:t>
            </a:r>
            <a:r>
              <a:rPr lang="ru-RU" sz="1600" b="1" i="1" dirty="0"/>
              <a:t> </a:t>
            </a:r>
            <a:r>
              <a:rPr lang="ru-RU" sz="1600" b="1" i="1" dirty="0" err="1"/>
              <a:t>гарантуватимуть</a:t>
            </a:r>
            <a:r>
              <a:rPr lang="ru-RU" sz="1600" b="1" i="1" dirty="0"/>
              <a:t> </a:t>
            </a:r>
            <a:r>
              <a:rPr lang="ru-RU" sz="1600" b="1" i="1" dirty="0" err="1"/>
              <a:t>успіх</a:t>
            </a:r>
            <a:r>
              <a:rPr lang="ru-RU" sz="1600" b="1" i="1" dirty="0"/>
              <a:t> у </a:t>
            </a:r>
            <a:r>
              <a:rPr lang="ru-RU" sz="1600" b="1" i="1" dirty="0" err="1"/>
              <a:t>житті</a:t>
            </a:r>
            <a:r>
              <a:rPr lang="ru-RU" sz="1600" b="1" i="1" dirty="0"/>
              <a:t>, </a:t>
            </a:r>
            <a:r>
              <a:rPr lang="ru-RU" sz="1600" b="1" i="1" dirty="0" err="1"/>
              <a:t>ніж</a:t>
            </a:r>
            <a:r>
              <a:rPr lang="ru-RU" sz="1600" b="1" i="1" dirty="0"/>
              <a:t> </a:t>
            </a:r>
            <a:r>
              <a:rPr lang="ru-RU" sz="1600" b="1" i="1" dirty="0" err="1"/>
              <a:t>сімейні</a:t>
            </a:r>
            <a:r>
              <a:rPr lang="ru-RU" sz="1600" b="1" i="1" dirty="0"/>
              <a:t> </a:t>
            </a:r>
            <a:r>
              <a:rPr lang="ru-RU" sz="1600" b="1" i="1" dirty="0" err="1"/>
              <a:t>зв'язки</a:t>
            </a:r>
            <a:r>
              <a:rPr lang="ru-RU" sz="1600" b="1" i="1" dirty="0"/>
              <a:t> з людьми, </a:t>
            </a:r>
            <a:r>
              <a:rPr lang="ru-RU" sz="1600" b="1" i="1" dirty="0" err="1"/>
              <a:t>що</a:t>
            </a:r>
            <a:r>
              <a:rPr lang="ru-RU" sz="1600" b="1" i="1" dirty="0"/>
              <a:t> </a:t>
            </a:r>
            <a:r>
              <a:rPr lang="ru-RU" sz="1600" b="1" i="1" dirty="0" err="1"/>
              <a:t>займають</a:t>
            </a:r>
            <a:r>
              <a:rPr lang="ru-RU" sz="1600" b="1" i="1" dirty="0"/>
              <a:t> </a:t>
            </a:r>
            <a:r>
              <a:rPr lang="ru-RU" sz="1600" b="1" i="1" dirty="0" err="1"/>
              <a:t>позиції</a:t>
            </a:r>
            <a:r>
              <a:rPr lang="ru-RU" sz="1600" b="1" i="1" dirty="0"/>
              <a:t> </a:t>
            </a:r>
            <a:r>
              <a:rPr lang="ru-RU" sz="1600" b="1" i="1" dirty="0" err="1"/>
              <a:t>влади</a:t>
            </a:r>
            <a:r>
              <a:rPr lang="ru-RU" sz="1600" b="1" i="1" dirty="0"/>
              <a:t> та авторитету.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2688760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7450" y="90056"/>
            <a:ext cx="7137900" cy="720435"/>
          </a:xfrm>
        </p:spPr>
        <p:txBody>
          <a:bodyPr/>
          <a:lstStyle/>
          <a:p>
            <a:r>
              <a:rPr lang="uk-UA" dirty="0"/>
              <a:t>Різновиди модернізації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10749" y="1494738"/>
            <a:ext cx="6742208" cy="2154023"/>
          </a:xfrm>
        </p:spPr>
        <p:txBody>
          <a:bodyPr/>
          <a:lstStyle/>
          <a:p>
            <a:r>
              <a:rPr lang="uk-UA" dirty="0"/>
              <a:t>Первинна – європейські країни, починаючи приблизно з 17 століття</a:t>
            </a:r>
          </a:p>
          <a:p>
            <a:r>
              <a:rPr lang="uk-UA" dirty="0"/>
              <a:t>Вторинна (</a:t>
            </a:r>
            <a:r>
              <a:rPr lang="uk-UA" dirty="0" err="1"/>
              <a:t>навздогінна</a:t>
            </a:r>
            <a:r>
              <a:rPr lang="uk-UA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204678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7450" y="90056"/>
            <a:ext cx="7137900" cy="720435"/>
          </a:xfrm>
        </p:spPr>
        <p:txBody>
          <a:bodyPr/>
          <a:lstStyle/>
          <a:p>
            <a:r>
              <a:rPr lang="uk-UA" dirty="0"/>
              <a:t>Вплив модернізації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10749" y="1494738"/>
            <a:ext cx="6742208" cy="2154023"/>
          </a:xfrm>
        </p:spPr>
        <p:txBody>
          <a:bodyPr/>
          <a:lstStyle/>
          <a:p>
            <a:pPr indent="450215" algn="just"/>
            <a:r>
              <a:rPr lang="ru-RU" sz="1800" i="1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i="1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соціальній</a:t>
            </a:r>
            <a:r>
              <a:rPr lang="ru-RU" sz="1800" i="1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сфері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індустріального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суспільства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мобільності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поділ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сфер приватного і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публічного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витіснення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відносин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залежності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людьми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відносинами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автономії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Cupr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i="1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економіці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індустріалізація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технологій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заснованих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наукового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поглиблення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суспільного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поділу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економіки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Cupr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93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7450" y="90056"/>
            <a:ext cx="7137900" cy="720435"/>
          </a:xfrm>
        </p:spPr>
        <p:txBody>
          <a:bodyPr/>
          <a:lstStyle/>
          <a:p>
            <a:r>
              <a:rPr lang="uk-UA" dirty="0"/>
              <a:t>Вплив модернізації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10749" y="1494738"/>
            <a:ext cx="6742208" cy="2154023"/>
          </a:xfrm>
        </p:spPr>
        <p:txBody>
          <a:bodyPr/>
          <a:lstStyle/>
          <a:p>
            <a:pPr indent="450215" algn="just"/>
            <a:r>
              <a:rPr lang="ru-RU" sz="1800" i="1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i="1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політичній</a:t>
            </a:r>
            <a:r>
              <a:rPr lang="ru-RU" sz="1800" i="1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сфері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утворення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націй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централізованої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широких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мас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політичний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становлення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громадянського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суспільства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правової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Cupr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i="1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духовній</a:t>
            </a:r>
            <a:r>
              <a:rPr lang="ru-RU" sz="1800" i="1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сфері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сфери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ідеологічний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плюралізм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прилучення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великих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груп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здобутків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світової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сучасних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засобів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секуляризація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свідомості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відділення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світських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цінностей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релігійних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Cupr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573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7450" y="90056"/>
            <a:ext cx="7137900" cy="720435"/>
          </a:xfrm>
        </p:spPr>
        <p:txBody>
          <a:bodyPr/>
          <a:lstStyle/>
          <a:p>
            <a:r>
              <a:rPr lang="uk-UA" dirty="0"/>
              <a:t>Вплив модернізації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10749" y="1494738"/>
            <a:ext cx="6742208" cy="2154023"/>
          </a:xfrm>
        </p:spPr>
        <p:txBody>
          <a:bodyPr/>
          <a:lstStyle/>
          <a:p>
            <a:pPr indent="450215" algn="just"/>
            <a:r>
              <a:rPr lang="ru-RU" sz="1800" i="1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i="1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політичній</a:t>
            </a:r>
            <a:r>
              <a:rPr lang="ru-RU" sz="1800" i="1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сфері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утворення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націй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централізованої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широких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мас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політичний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становлення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громадянського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суспільства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правової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Cupr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i="1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духовній</a:t>
            </a:r>
            <a:r>
              <a:rPr lang="ru-RU" sz="1800" i="1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сфері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сфери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ідеологічний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плюралізм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прилучення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великих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груп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здобутків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світової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сучасних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засобів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секуляризація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свідомості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відділення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світських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цінностей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релігійних</a:t>
            </a:r>
            <a:r>
              <a:rPr lang="ru-RU" sz="1800" dirty="0">
                <a:effectLst/>
                <a:latin typeface="Cupr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Cupr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160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Модернізація комунікації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800" dirty="0"/>
              <a:t>Модернізація в комунікації відображає процес адаптації комунікаційних засобів та практик до змін у суспільстві, технологіях і культур</a:t>
            </a:r>
          </a:p>
          <a:p>
            <a:r>
              <a:rPr lang="uk-UA" sz="1800" dirty="0"/>
              <a:t>Модернізація комунікації також відображається у способах передачі інформації, від усунення бар’єрів для доступу до неї до розвитку нових каналів та форматів спілкування, які відповідають сучасним потребам та звичаям.</a:t>
            </a:r>
          </a:p>
          <a:p>
            <a:r>
              <a:rPr lang="ru-RU" sz="1800" dirty="0" err="1"/>
              <a:t>Модернізація</a:t>
            </a:r>
            <a:r>
              <a:rPr lang="ru-RU" sz="1800" dirty="0"/>
              <a:t> </a:t>
            </a:r>
            <a:r>
              <a:rPr lang="ru-RU" sz="1800" dirty="0" err="1"/>
              <a:t>може</a:t>
            </a:r>
            <a:r>
              <a:rPr lang="ru-RU" sz="1800" dirty="0"/>
              <a:t> </a:t>
            </a:r>
            <a:r>
              <a:rPr lang="ru-RU" sz="1800" dirty="0" err="1"/>
              <a:t>включати</a:t>
            </a:r>
            <a:r>
              <a:rPr lang="ru-RU" sz="1800" dirty="0"/>
              <a:t> </a:t>
            </a:r>
            <a:r>
              <a:rPr lang="ru-RU" sz="1800" dirty="0" err="1"/>
              <a:t>реформування</a:t>
            </a:r>
            <a:r>
              <a:rPr lang="ru-RU" sz="1800" dirty="0"/>
              <a:t> </a:t>
            </a:r>
            <a:r>
              <a:rPr lang="ru-RU" sz="1800" dirty="0" err="1"/>
              <a:t>комунікаційних</a:t>
            </a:r>
            <a:r>
              <a:rPr lang="ru-RU" sz="1800" dirty="0"/>
              <a:t> </a:t>
            </a:r>
            <a:r>
              <a:rPr lang="ru-RU" sz="1800" dirty="0" err="1"/>
              <a:t>стратегій</a:t>
            </a:r>
            <a:r>
              <a:rPr lang="ru-RU" sz="1800" dirty="0"/>
              <a:t> </a:t>
            </a:r>
            <a:r>
              <a:rPr lang="ru-RU" sz="1800" dirty="0" err="1"/>
              <a:t>урядів</a:t>
            </a:r>
            <a:r>
              <a:rPr lang="ru-RU" sz="1800" dirty="0"/>
              <a:t>, </a:t>
            </a:r>
            <a:r>
              <a:rPr lang="ru-RU" sz="1800" dirty="0" err="1"/>
              <a:t>бізнесу</a:t>
            </a:r>
            <a:r>
              <a:rPr lang="ru-RU" sz="1800" dirty="0"/>
              <a:t> та </a:t>
            </a:r>
            <a:r>
              <a:rPr lang="ru-RU" sz="1800" dirty="0" err="1"/>
              <a:t>інших</a:t>
            </a:r>
            <a:r>
              <a:rPr lang="ru-RU" sz="1800" dirty="0"/>
              <a:t> </a:t>
            </a:r>
            <a:r>
              <a:rPr lang="ru-RU" sz="1800" dirty="0" err="1"/>
              <a:t>організацій</a:t>
            </a:r>
            <a:r>
              <a:rPr lang="ru-RU" sz="1800" dirty="0"/>
              <a:t> у </a:t>
            </a:r>
            <a:r>
              <a:rPr lang="ru-RU" sz="1800" dirty="0" err="1"/>
              <a:t>відповідь</a:t>
            </a:r>
            <a:r>
              <a:rPr lang="ru-RU" sz="1800" dirty="0"/>
              <a:t> на </a:t>
            </a:r>
            <a:r>
              <a:rPr lang="ru-RU" sz="1800" dirty="0" err="1"/>
              <a:t>зміни</a:t>
            </a:r>
            <a:r>
              <a:rPr lang="ru-RU" sz="1800" dirty="0"/>
              <a:t> в </a:t>
            </a:r>
            <a:r>
              <a:rPr lang="ru-RU" sz="1800" dirty="0" err="1"/>
              <a:t>суспільному</a:t>
            </a:r>
            <a:r>
              <a:rPr lang="ru-RU" sz="1800" dirty="0"/>
              <a:t> </a:t>
            </a:r>
            <a:r>
              <a:rPr lang="ru-RU" sz="1800" dirty="0" err="1"/>
              <a:t>контексті</a:t>
            </a:r>
            <a:r>
              <a:rPr lang="ru-RU" sz="1800" dirty="0"/>
              <a:t> та </a:t>
            </a:r>
            <a:r>
              <a:rPr lang="ru-RU" sz="1800" dirty="0" err="1"/>
              <a:t>технологічному</a:t>
            </a:r>
            <a:r>
              <a:rPr lang="ru-RU" sz="1800" dirty="0"/>
              <a:t> </a:t>
            </a:r>
            <a:r>
              <a:rPr lang="ru-RU" sz="1800" dirty="0" err="1"/>
              <a:t>прогресі</a:t>
            </a:r>
            <a:r>
              <a:rPr lang="ru-RU" sz="1800" dirty="0"/>
              <a:t>. 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877027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525" y="717464"/>
            <a:ext cx="7886700" cy="535936"/>
          </a:xfrm>
        </p:spPr>
        <p:txBody>
          <a:bodyPr/>
          <a:lstStyle/>
          <a:p>
            <a:r>
              <a:rPr lang="uk-UA" sz="2800" dirty="0"/>
              <a:t>4 принципи міжкультурної комунікації: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 err="1"/>
              <a:t>Чутливість</a:t>
            </a:r>
            <a:r>
              <a:rPr lang="ru-RU" sz="1800" dirty="0"/>
              <a:t> та </a:t>
            </a:r>
            <a:r>
              <a:rPr lang="ru-RU" sz="1800" dirty="0" err="1"/>
              <a:t>прагнення</a:t>
            </a:r>
            <a:r>
              <a:rPr lang="ru-RU" sz="1800" dirty="0"/>
              <a:t> </a:t>
            </a:r>
            <a:r>
              <a:rPr lang="ru-RU" sz="1800" dirty="0" err="1"/>
              <a:t>розуміння</a:t>
            </a:r>
            <a:r>
              <a:rPr lang="ru-RU" sz="1800" dirty="0"/>
              <a:t> </a:t>
            </a:r>
            <a:r>
              <a:rPr lang="ru-RU" sz="1800" dirty="0" err="1"/>
              <a:t>специфіки</a:t>
            </a:r>
            <a:r>
              <a:rPr lang="ru-RU" sz="1800" dirty="0"/>
              <a:t> </a:t>
            </a:r>
            <a:r>
              <a:rPr lang="ru-RU" sz="1800" dirty="0" err="1"/>
              <a:t>культури</a:t>
            </a:r>
            <a:r>
              <a:rPr lang="ru-RU" sz="1800" dirty="0"/>
              <a:t> </a:t>
            </a:r>
            <a:r>
              <a:rPr lang="ru-RU" sz="1800" dirty="0" err="1"/>
              <a:t>Іншого</a:t>
            </a:r>
            <a:endParaRPr lang="ru-RU" sz="1800" dirty="0"/>
          </a:p>
          <a:p>
            <a:r>
              <a:rPr lang="uk-UA" sz="1800" dirty="0"/>
              <a:t>Використання міжкультурної медіації.</a:t>
            </a:r>
          </a:p>
          <a:p>
            <a:r>
              <a:rPr lang="ru-RU" sz="1800" dirty="0" err="1"/>
              <a:t>Враховувати</a:t>
            </a:r>
            <a:r>
              <a:rPr lang="ru-RU" sz="1800" dirty="0"/>
              <a:t> </a:t>
            </a:r>
            <a:r>
              <a:rPr lang="ru-RU" sz="1800" dirty="0" err="1"/>
              <a:t>різні</a:t>
            </a:r>
            <a:r>
              <a:rPr lang="ru-RU" sz="1800" dirty="0"/>
              <a:t> канали </a:t>
            </a:r>
            <a:r>
              <a:rPr lang="ru-RU" sz="1800" dirty="0" err="1"/>
              <a:t>комунікації</a:t>
            </a:r>
            <a:r>
              <a:rPr lang="ru-RU" sz="1800" dirty="0"/>
              <a:t>.</a:t>
            </a:r>
          </a:p>
          <a:p>
            <a:r>
              <a:rPr lang="ru-RU" sz="1800" dirty="0" err="1"/>
              <a:t>Врахування</a:t>
            </a:r>
            <a:r>
              <a:rPr lang="ru-RU" sz="1800" dirty="0"/>
              <a:t> </a:t>
            </a:r>
            <a:r>
              <a:rPr lang="ru-RU" sz="1800" dirty="0" err="1"/>
              <a:t>підсвідомих</a:t>
            </a:r>
            <a:r>
              <a:rPr lang="ru-RU" sz="1800" dirty="0"/>
              <a:t> </a:t>
            </a:r>
            <a:r>
              <a:rPr lang="ru-RU" sz="1800" dirty="0" err="1"/>
              <a:t>елементів</a:t>
            </a:r>
            <a:r>
              <a:rPr lang="ru-RU" sz="1800" dirty="0"/>
              <a:t> у </a:t>
            </a:r>
            <a:r>
              <a:rPr lang="ru-RU" sz="1800" dirty="0" err="1"/>
              <a:t>комунікативній</a:t>
            </a:r>
            <a:r>
              <a:rPr lang="ru-RU" sz="1800" dirty="0"/>
              <a:t> </a:t>
            </a:r>
            <a:r>
              <a:rPr lang="ru-RU" sz="1800" dirty="0" err="1"/>
              <a:t>поведінці</a:t>
            </a:r>
            <a:r>
              <a:rPr lang="ru-RU" sz="1800" dirty="0"/>
              <a:t>.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909673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689750" y="791300"/>
            <a:ext cx="7833600" cy="15549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dk2"/>
                </a:solidFill>
              </a:rPr>
              <a:t>Тема </a:t>
            </a:r>
            <a:r>
              <a:rPr lang="ru-RU" sz="3600" dirty="0">
                <a:solidFill>
                  <a:schemeClr val="dk2"/>
                </a:solidFill>
              </a:rPr>
              <a:t>5</a:t>
            </a:r>
            <a:r>
              <a:rPr lang="en" sz="3600" dirty="0">
                <a:solidFill>
                  <a:schemeClr val="dk2"/>
                </a:solidFill>
              </a:rPr>
              <a:t>.</a:t>
            </a:r>
            <a:r>
              <a:rPr lang="en" sz="3600" dirty="0"/>
              <a:t> </a:t>
            </a:r>
            <a:endParaRPr sz="3600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dirty="0"/>
              <a:t>Модернізація комунікації в Європі</a:t>
            </a:r>
            <a:endParaRPr sz="3600" dirty="0"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2605875" y="2346250"/>
            <a:ext cx="55578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-RU" dirty="0"/>
              <a:t>Дмитро ШЕВЧУК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dirty="0"/>
              <a:t>Модернізація</a:t>
            </a:r>
            <a:endParaRPr dirty="0"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79525" y="1378634"/>
            <a:ext cx="7293484" cy="2686366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9525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err="1"/>
              <a:t>перехід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</a:t>
            </a:r>
            <a:r>
              <a:rPr lang="ru-RU" b="1" dirty="0" err="1"/>
              <a:t>традиційного</a:t>
            </a:r>
            <a:r>
              <a:rPr lang="ru-RU" b="1" dirty="0"/>
              <a:t> аграрного </a:t>
            </a:r>
            <a:r>
              <a:rPr lang="ru-RU" b="1" dirty="0" err="1"/>
              <a:t>суспільства</a:t>
            </a:r>
            <a:r>
              <a:rPr lang="ru-RU" b="1" dirty="0"/>
              <a:t> до </a:t>
            </a:r>
            <a:r>
              <a:rPr lang="ru-RU" b="1" dirty="0" err="1"/>
              <a:t>світського</a:t>
            </a:r>
            <a:r>
              <a:rPr lang="ru-RU" b="1" dirty="0"/>
              <a:t>, </a:t>
            </a:r>
            <a:r>
              <a:rPr lang="ru-RU" b="1" dirty="0" err="1"/>
              <a:t>міського</a:t>
            </a:r>
            <a:r>
              <a:rPr lang="ru-RU" b="1" dirty="0"/>
              <a:t> й </a:t>
            </a:r>
            <a:r>
              <a:rPr lang="ru-RU" b="1" dirty="0" err="1"/>
              <a:t>індустріального</a:t>
            </a:r>
            <a:r>
              <a:rPr lang="ru-RU" b="1" dirty="0"/>
              <a:t>. </a:t>
            </a:r>
            <a:r>
              <a:rPr lang="ru-RU" b="1" dirty="0" err="1"/>
              <a:t>Переважною</a:t>
            </a:r>
            <a:r>
              <a:rPr lang="ru-RU" b="1" dirty="0"/>
              <a:t> </a:t>
            </a:r>
            <a:r>
              <a:rPr lang="ru-RU" b="1" dirty="0" err="1"/>
              <a:t>більшістю</a:t>
            </a:r>
            <a:r>
              <a:rPr lang="ru-RU" b="1" dirty="0"/>
              <a:t> </a:t>
            </a:r>
            <a:r>
              <a:rPr lang="ru-RU" b="1" dirty="0" err="1"/>
              <a:t>теоретиків</a:t>
            </a:r>
            <a:r>
              <a:rPr lang="ru-RU" b="1" dirty="0"/>
              <a:t> </a:t>
            </a:r>
            <a:r>
              <a:rPr lang="ru-RU" b="1" dirty="0" err="1"/>
              <a:t>розглядається</a:t>
            </a:r>
            <a:r>
              <a:rPr lang="ru-RU" b="1" dirty="0"/>
              <a:t> як </a:t>
            </a:r>
            <a:r>
              <a:rPr lang="ru-RU" b="1" dirty="0" err="1"/>
              <a:t>соціальний</a:t>
            </a:r>
            <a:r>
              <a:rPr lang="ru-RU" b="1" dirty="0"/>
              <a:t> та </a:t>
            </a:r>
            <a:r>
              <a:rPr lang="ru-RU" b="1" dirty="0" err="1"/>
              <a:t>цивілізаційний</a:t>
            </a:r>
            <a:r>
              <a:rPr lang="ru-RU" b="1" dirty="0"/>
              <a:t> </a:t>
            </a:r>
            <a:r>
              <a:rPr lang="ru-RU" b="1" dirty="0" err="1"/>
              <a:t>процес</a:t>
            </a:r>
            <a:r>
              <a:rPr lang="ru-RU" b="1" dirty="0"/>
              <a:t> </a:t>
            </a:r>
            <a:r>
              <a:rPr lang="ru-RU" b="1" dirty="0" err="1"/>
              <a:t>спрямованого</a:t>
            </a:r>
            <a:r>
              <a:rPr lang="ru-RU" b="1" dirty="0"/>
              <a:t> </a:t>
            </a:r>
            <a:r>
              <a:rPr lang="ru-RU" b="1" dirty="0" err="1"/>
              <a:t>перетворення</a:t>
            </a:r>
            <a:r>
              <a:rPr lang="ru-RU" b="1" dirty="0"/>
              <a:t> </a:t>
            </a:r>
            <a:r>
              <a:rPr lang="ru-RU" b="1" dirty="0" err="1"/>
              <a:t>суспільства</a:t>
            </a:r>
            <a:r>
              <a:rPr lang="ru-RU" b="1" dirty="0"/>
              <a:t>, </a:t>
            </a:r>
            <a:r>
              <a:rPr lang="ru-RU" b="1" dirty="0" err="1"/>
              <a:t>який</a:t>
            </a:r>
            <a:r>
              <a:rPr lang="ru-RU" b="1" dirty="0"/>
              <a:t> </a:t>
            </a:r>
            <a:r>
              <a:rPr lang="ru-RU" b="1" dirty="0" err="1"/>
              <a:t>тривав</a:t>
            </a:r>
            <a:r>
              <a:rPr lang="ru-RU" b="1" dirty="0"/>
              <a:t> </a:t>
            </a:r>
            <a:r>
              <a:rPr lang="ru-RU" b="1" dirty="0" err="1"/>
              <a:t>протягом</a:t>
            </a:r>
            <a:r>
              <a:rPr lang="ru-RU" b="1" dirty="0"/>
              <a:t> </a:t>
            </a:r>
            <a:r>
              <a:rPr lang="en-US" b="1" dirty="0"/>
              <a:t>XVI-</a:t>
            </a:r>
            <a:r>
              <a:rPr lang="ru-RU" b="1" dirty="0"/>
              <a:t>ХХ </a:t>
            </a:r>
            <a:r>
              <a:rPr lang="ru-RU" b="1" dirty="0" err="1"/>
              <a:t>століть</a:t>
            </a:r>
            <a:r>
              <a:rPr lang="ru-RU" b="1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1377450" y="273850"/>
            <a:ext cx="71379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dirty="0"/>
              <a:t>Модернізація</a:t>
            </a:r>
            <a:endParaRPr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F5070D6-9240-0397-BF58-13EEBACE0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6F81B3-65D9-E627-C46E-171F75ABA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538" y="1407381"/>
            <a:ext cx="3631067" cy="27034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764D5F-7E8C-ABBC-5A0C-EC9A194B3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274" y="1407380"/>
            <a:ext cx="3618726" cy="27034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1377450" y="273850"/>
            <a:ext cx="71379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en-US" dirty="0"/>
              <a:t>World Values Survey</a:t>
            </a: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C09BC9-582B-6443-802F-5E6950AC6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960" y="833767"/>
            <a:ext cx="5589046" cy="419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70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79525" y="187036"/>
            <a:ext cx="8314202" cy="1066358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ru-RU" dirty="0" err="1"/>
              <a:t>Модернізація</a:t>
            </a:r>
            <a:endParaRPr dirty="0"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828501" y="1114507"/>
            <a:ext cx="7254843" cy="208379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>
              <a:buNone/>
            </a:pPr>
            <a:r>
              <a:rPr lang="ru-RU" sz="2800" b="1" i="1" dirty="0" err="1"/>
              <a:t>Зміна</a:t>
            </a:r>
            <a:r>
              <a:rPr lang="ru-RU" sz="2800" b="1" i="1" dirty="0"/>
              <a:t> </a:t>
            </a:r>
            <a:r>
              <a:rPr lang="ru-RU" sz="2800" b="1" i="1" dirty="0" err="1"/>
              <a:t>мислення</a:t>
            </a:r>
            <a:endParaRPr lang="ru-RU" sz="2800" b="1" i="1" dirty="0"/>
          </a:p>
          <a:p>
            <a:pPr marL="0" lvl="0" indent="0">
              <a:buNone/>
            </a:pPr>
            <a:r>
              <a:rPr lang="ru-RU" sz="2800" b="1" i="1" dirty="0" err="1"/>
              <a:t>Зміна</a:t>
            </a:r>
            <a:r>
              <a:rPr lang="ru-RU" sz="2800" b="1" i="1" dirty="0"/>
              <a:t> </a:t>
            </a:r>
            <a:r>
              <a:rPr lang="ru-RU" sz="2800" b="1" i="1" dirty="0" err="1"/>
              <a:t>звичок</a:t>
            </a:r>
            <a:endParaRPr lang="ru-RU" sz="2800" b="1" i="1" dirty="0"/>
          </a:p>
          <a:p>
            <a:pPr marL="0" lvl="0" indent="0">
              <a:buNone/>
            </a:pPr>
            <a:r>
              <a:rPr lang="ru-RU" sz="2800" b="1" i="1" dirty="0" err="1"/>
              <a:t>Зміна</a:t>
            </a:r>
            <a:r>
              <a:rPr lang="ru-RU" sz="2800" b="1" i="1" dirty="0"/>
              <a:t> </a:t>
            </a:r>
            <a:r>
              <a:rPr lang="ru-RU" sz="2800" b="1" i="1" dirty="0" err="1"/>
              <a:t>авторитетів</a:t>
            </a:r>
            <a:endParaRPr lang="ru-RU" sz="2800" b="1" i="1" dirty="0"/>
          </a:p>
          <a:p>
            <a:pPr marL="0" lvl="0" indent="0">
              <a:buNone/>
            </a:pPr>
            <a:r>
              <a:rPr lang="ru-RU" sz="2800" b="1" i="1" dirty="0" err="1"/>
              <a:t>Зміна</a:t>
            </a:r>
            <a:r>
              <a:rPr lang="ru-RU" sz="2800" b="1" i="1" dirty="0"/>
              <a:t> </a:t>
            </a:r>
            <a:r>
              <a:rPr lang="ru-RU" sz="2800" b="1" i="1" dirty="0" err="1"/>
              <a:t>цінностей</a:t>
            </a:r>
            <a:endParaRPr lang="ru-RU" sz="28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79525" y="187036"/>
            <a:ext cx="8314202" cy="1066358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модернізації</a:t>
            </a:r>
            <a:endParaRPr dirty="0"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568662" y="875969"/>
            <a:ext cx="3658066" cy="208379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1. </a:t>
            </a:r>
            <a:r>
              <a:rPr lang="ru-RU" sz="1600" b="1" i="1" dirty="0" err="1"/>
              <a:t>Інновації</a:t>
            </a:r>
            <a:r>
              <a:rPr lang="ru-RU" sz="1600" b="1" i="1" dirty="0"/>
              <a:t>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Впровадження</a:t>
            </a:r>
            <a:r>
              <a:rPr lang="ru-RU" sz="1600" b="1" i="1" dirty="0"/>
              <a:t> </a:t>
            </a:r>
            <a:r>
              <a:rPr lang="ru-RU" sz="1600" b="1" i="1" dirty="0" err="1"/>
              <a:t>нових</a:t>
            </a:r>
            <a:r>
              <a:rPr lang="ru-RU" sz="1600" b="1" i="1" dirty="0"/>
              <a:t> </a:t>
            </a:r>
            <a:r>
              <a:rPr lang="ru-RU" sz="1600" b="1" i="1" dirty="0" err="1"/>
              <a:t>технологій</a:t>
            </a:r>
            <a:r>
              <a:rPr lang="ru-RU" sz="1600" b="1" i="1" dirty="0"/>
              <a:t>, </a:t>
            </a:r>
            <a:r>
              <a:rPr lang="ru-RU" sz="1600" b="1" i="1" dirty="0" err="1"/>
              <a:t>методів</a:t>
            </a:r>
            <a:r>
              <a:rPr lang="ru-RU" sz="1600" b="1" i="1" dirty="0"/>
              <a:t> та </a:t>
            </a:r>
            <a:r>
              <a:rPr lang="ru-RU" sz="1600" b="1" i="1" dirty="0" err="1"/>
              <a:t>підходів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Застосування</a:t>
            </a:r>
            <a:r>
              <a:rPr lang="ru-RU" sz="1600" b="1" i="1" dirty="0"/>
              <a:t> </a:t>
            </a:r>
            <a:r>
              <a:rPr lang="ru-RU" sz="1600" b="1" i="1" dirty="0" err="1"/>
              <a:t>передових</a:t>
            </a:r>
            <a:r>
              <a:rPr lang="ru-RU" sz="1600" b="1" i="1" dirty="0"/>
              <a:t> </a:t>
            </a:r>
            <a:r>
              <a:rPr lang="ru-RU" sz="1600" b="1" i="1" dirty="0" err="1"/>
              <a:t>наукових</a:t>
            </a:r>
            <a:r>
              <a:rPr lang="ru-RU" sz="1600" b="1" i="1" dirty="0"/>
              <a:t> </a:t>
            </a:r>
            <a:r>
              <a:rPr lang="ru-RU" sz="1600" b="1" i="1" dirty="0" err="1"/>
              <a:t>розробок</a:t>
            </a:r>
            <a:r>
              <a:rPr lang="ru-RU" sz="1600" b="1" i="1" dirty="0"/>
              <a:t> і </a:t>
            </a:r>
            <a:r>
              <a:rPr lang="ru-RU" sz="1600" b="1" i="1" dirty="0" err="1"/>
              <a:t>досліджень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2. </a:t>
            </a:r>
            <a:r>
              <a:rPr lang="ru-RU" sz="1600" b="1" i="1" dirty="0" err="1"/>
              <a:t>Ефективність</a:t>
            </a:r>
            <a:r>
              <a:rPr lang="ru-RU" sz="1600" b="1" i="1" dirty="0"/>
              <a:t>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Підвищення</a:t>
            </a:r>
            <a:r>
              <a:rPr lang="ru-RU" sz="1600" b="1" i="1" dirty="0"/>
              <a:t> </a:t>
            </a:r>
            <a:r>
              <a:rPr lang="ru-RU" sz="1600" b="1" i="1" dirty="0" err="1"/>
              <a:t>продуктивності</a:t>
            </a:r>
            <a:r>
              <a:rPr lang="ru-RU" sz="1600" b="1" i="1" dirty="0"/>
              <a:t> та </a:t>
            </a:r>
            <a:r>
              <a:rPr lang="ru-RU" sz="1600" b="1" i="1" dirty="0" err="1"/>
              <a:t>зниження</a:t>
            </a:r>
            <a:r>
              <a:rPr lang="ru-RU" sz="1600" b="1" i="1" dirty="0"/>
              <a:t> </a:t>
            </a:r>
            <a:r>
              <a:rPr lang="ru-RU" sz="1600" b="1" i="1" dirty="0" err="1"/>
              <a:t>витрат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Оптимізація</a:t>
            </a:r>
            <a:r>
              <a:rPr lang="ru-RU" sz="1600" b="1" i="1" dirty="0"/>
              <a:t> </a:t>
            </a:r>
            <a:r>
              <a:rPr lang="ru-RU" sz="1600" b="1" i="1" dirty="0" err="1"/>
              <a:t>ресурсів</a:t>
            </a:r>
            <a:r>
              <a:rPr lang="ru-RU" sz="1600" b="1" i="1" dirty="0"/>
              <a:t> та </a:t>
            </a:r>
            <a:r>
              <a:rPr lang="ru-RU" sz="1600" b="1" i="1" dirty="0" err="1"/>
              <a:t>процесів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3. </a:t>
            </a:r>
            <a:r>
              <a:rPr lang="ru-RU" sz="1600" b="1" i="1" dirty="0" err="1"/>
              <a:t>Гнучкість</a:t>
            </a:r>
            <a:r>
              <a:rPr lang="ru-RU" sz="1600" b="1" i="1" dirty="0"/>
              <a:t>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Здатність</a:t>
            </a:r>
            <a:r>
              <a:rPr lang="ru-RU" sz="1600" b="1" i="1" dirty="0"/>
              <a:t> </a:t>
            </a:r>
            <a:r>
              <a:rPr lang="ru-RU" sz="1600" b="1" i="1" dirty="0" err="1"/>
              <a:t>швидко</a:t>
            </a:r>
            <a:r>
              <a:rPr lang="ru-RU" sz="1600" b="1" i="1" dirty="0"/>
              <a:t> </a:t>
            </a:r>
            <a:r>
              <a:rPr lang="ru-RU" sz="1600" b="1" i="1" dirty="0" err="1"/>
              <a:t>адаптуватися</a:t>
            </a:r>
            <a:r>
              <a:rPr lang="ru-RU" sz="1600" b="1" i="1" dirty="0"/>
              <a:t> до </a:t>
            </a:r>
            <a:r>
              <a:rPr lang="ru-RU" sz="1600" b="1" i="1" dirty="0" err="1"/>
              <a:t>змін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Впровадження</a:t>
            </a:r>
            <a:r>
              <a:rPr lang="ru-RU" sz="1600" b="1" i="1" dirty="0"/>
              <a:t> </a:t>
            </a:r>
            <a:r>
              <a:rPr lang="ru-RU" sz="1600" b="1" i="1" dirty="0" err="1"/>
              <a:t>адаптивних</a:t>
            </a:r>
            <a:r>
              <a:rPr lang="ru-RU" sz="1600" b="1" i="1" dirty="0"/>
              <a:t> та </a:t>
            </a:r>
            <a:r>
              <a:rPr lang="ru-RU" sz="1600" b="1" i="1" dirty="0" err="1"/>
              <a:t>масштабованих</a:t>
            </a:r>
            <a:r>
              <a:rPr lang="ru-RU" sz="1600" b="1" i="1" dirty="0"/>
              <a:t> </a:t>
            </a:r>
            <a:r>
              <a:rPr lang="ru-RU" sz="1600" b="1" i="1" dirty="0" err="1"/>
              <a:t>рішень</a:t>
            </a:r>
            <a:r>
              <a:rPr lang="ru-RU" sz="1600" b="1" i="1" dirty="0"/>
              <a:t>.</a:t>
            </a: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Google Shape;109;p21">
            <a:extLst>
              <a:ext uri="{FF2B5EF4-FFF2-40B4-BE49-F238E27FC236}">
                <a16:creationId xmlns:a16="http://schemas.microsoft.com/office/drawing/2014/main" id="{09C94DF8-4EC1-FE2D-C210-7BE61D1AC0A6}"/>
              </a:ext>
            </a:extLst>
          </p:cNvPr>
          <p:cNvSpPr txBox="1">
            <a:spLocks/>
          </p:cNvSpPr>
          <p:nvPr/>
        </p:nvSpPr>
        <p:spPr>
          <a:xfrm>
            <a:off x="4166483" y="1253394"/>
            <a:ext cx="4597992" cy="2083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uprum"/>
              <a:buChar char="•"/>
              <a:defRPr sz="21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uprum"/>
              <a:buChar char="•"/>
              <a:defRPr sz="18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uprum"/>
              <a:buChar char="•"/>
              <a:defRPr sz="15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9pPr>
          </a:lstStyle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4. </a:t>
            </a:r>
            <a:r>
              <a:rPr lang="ru-RU" sz="1600" b="1" i="1" dirty="0" err="1"/>
              <a:t>Стандартизація</a:t>
            </a:r>
            <a:r>
              <a:rPr lang="ru-RU" sz="1600" b="1" i="1" dirty="0"/>
              <a:t>:</a:t>
            </a:r>
          </a:p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Використання</a:t>
            </a:r>
            <a:r>
              <a:rPr lang="ru-RU" sz="1600" b="1" i="1" dirty="0"/>
              <a:t> </a:t>
            </a:r>
            <a:r>
              <a:rPr lang="ru-RU" sz="1600" b="1" i="1" dirty="0" err="1"/>
              <a:t>загальноприйнятих</a:t>
            </a:r>
            <a:r>
              <a:rPr lang="ru-RU" sz="1600" b="1" i="1" dirty="0"/>
              <a:t> </a:t>
            </a:r>
            <a:r>
              <a:rPr lang="ru-RU" sz="1600" b="1" i="1" dirty="0" err="1"/>
              <a:t>стандартів</a:t>
            </a:r>
            <a:r>
              <a:rPr lang="ru-RU" sz="1600" b="1" i="1" dirty="0"/>
              <a:t> та </a:t>
            </a:r>
            <a:r>
              <a:rPr lang="ru-RU" sz="1600" b="1" i="1" dirty="0" err="1"/>
              <a:t>протоколів</a:t>
            </a:r>
            <a:r>
              <a:rPr lang="ru-RU" sz="1600" b="1" i="1" dirty="0"/>
              <a:t>.</a:t>
            </a:r>
          </a:p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Уніфікація</a:t>
            </a:r>
            <a:r>
              <a:rPr lang="ru-RU" sz="1600" b="1" i="1" dirty="0"/>
              <a:t> </a:t>
            </a:r>
            <a:r>
              <a:rPr lang="ru-RU" sz="1600" b="1" i="1" dirty="0" err="1"/>
              <a:t>процесів</a:t>
            </a:r>
            <a:r>
              <a:rPr lang="ru-RU" sz="1600" b="1" i="1" dirty="0"/>
              <a:t> для </a:t>
            </a:r>
            <a:r>
              <a:rPr lang="ru-RU" sz="1600" b="1" i="1" dirty="0" err="1"/>
              <a:t>забезпечення</a:t>
            </a:r>
            <a:r>
              <a:rPr lang="ru-RU" sz="1600" b="1" i="1" dirty="0"/>
              <a:t> </a:t>
            </a:r>
            <a:r>
              <a:rPr lang="ru-RU" sz="1600" b="1" i="1" dirty="0" err="1"/>
              <a:t>сумісності</a:t>
            </a:r>
            <a:r>
              <a:rPr lang="ru-RU" sz="1600" b="1" i="1" dirty="0"/>
              <a:t> та </a:t>
            </a:r>
            <a:r>
              <a:rPr lang="ru-RU" sz="1600" b="1" i="1" dirty="0" err="1"/>
              <a:t>взаємодії</a:t>
            </a:r>
            <a:r>
              <a:rPr lang="ru-RU" sz="1600" b="1" i="1" dirty="0"/>
              <a:t>.</a:t>
            </a:r>
          </a:p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5. </a:t>
            </a:r>
            <a:r>
              <a:rPr lang="ru-RU" sz="1600" b="1" i="1" dirty="0" err="1"/>
              <a:t>Стійкість</a:t>
            </a:r>
            <a:r>
              <a:rPr lang="ru-RU" sz="1600" b="1" i="1" dirty="0"/>
              <a:t>:</a:t>
            </a:r>
          </a:p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Забезпечення</a:t>
            </a:r>
            <a:r>
              <a:rPr lang="ru-RU" sz="1600" b="1" i="1" dirty="0"/>
              <a:t> </a:t>
            </a:r>
            <a:r>
              <a:rPr lang="ru-RU" sz="1600" b="1" i="1" dirty="0" err="1"/>
              <a:t>довготривалої</a:t>
            </a:r>
            <a:r>
              <a:rPr lang="ru-RU" sz="1600" b="1" i="1" dirty="0"/>
              <a:t> </a:t>
            </a:r>
            <a:r>
              <a:rPr lang="ru-RU" sz="1600" b="1" i="1" dirty="0" err="1"/>
              <a:t>надійності</a:t>
            </a:r>
            <a:r>
              <a:rPr lang="ru-RU" sz="1600" b="1" i="1" dirty="0"/>
              <a:t> та </a:t>
            </a:r>
            <a:r>
              <a:rPr lang="ru-RU" sz="1600" b="1" i="1" dirty="0" err="1"/>
              <a:t>стабільності</a:t>
            </a:r>
            <a:r>
              <a:rPr lang="ru-RU" sz="1600" b="1" i="1" dirty="0"/>
              <a:t>.</a:t>
            </a:r>
          </a:p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Врахування</a:t>
            </a:r>
            <a:r>
              <a:rPr lang="ru-RU" sz="1600" b="1" i="1" dirty="0"/>
              <a:t> </a:t>
            </a:r>
            <a:r>
              <a:rPr lang="ru-RU" sz="1600" b="1" i="1" dirty="0" err="1"/>
              <a:t>екологічних</a:t>
            </a:r>
            <a:r>
              <a:rPr lang="ru-RU" sz="1600" b="1" i="1" dirty="0"/>
              <a:t> </a:t>
            </a:r>
            <a:r>
              <a:rPr lang="ru-RU" sz="1600" b="1" i="1" dirty="0" err="1"/>
              <a:t>аспектів</a:t>
            </a:r>
            <a:r>
              <a:rPr lang="ru-RU" sz="1600" b="1" i="1" dirty="0"/>
              <a:t> та </a:t>
            </a:r>
            <a:r>
              <a:rPr lang="ru-RU" sz="1600" b="1" i="1" dirty="0" err="1"/>
              <a:t>соціальної</a:t>
            </a:r>
            <a:r>
              <a:rPr lang="ru-RU" sz="1600" b="1" i="1" dirty="0"/>
              <a:t> </a:t>
            </a:r>
            <a:r>
              <a:rPr lang="ru-RU" sz="1600" b="1" i="1" dirty="0" err="1"/>
              <a:t>відповідальності</a:t>
            </a:r>
            <a:r>
              <a:rPr lang="ru-RU" sz="1600" b="1" i="1" dirty="0"/>
              <a:t>.</a:t>
            </a:r>
            <a:endParaRPr lang="ru-RU" sz="1600" dirty="0"/>
          </a:p>
          <a:p>
            <a:pPr marL="0" indent="0">
              <a:buFont typeface="Cuprum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5264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79525" y="187036"/>
            <a:ext cx="8314202" cy="1066358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модернізації</a:t>
            </a:r>
            <a:endParaRPr dirty="0"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568662" y="875969"/>
            <a:ext cx="3658066" cy="208379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6. </a:t>
            </a:r>
            <a:r>
              <a:rPr lang="ru-RU" sz="1600" b="1" i="1" dirty="0" err="1"/>
              <a:t>Інклюзивність</a:t>
            </a:r>
            <a:r>
              <a:rPr lang="ru-RU" sz="1600" b="1" i="1" dirty="0"/>
              <a:t>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Залучення</a:t>
            </a:r>
            <a:r>
              <a:rPr lang="ru-RU" sz="1600" b="1" i="1" dirty="0"/>
              <a:t> </a:t>
            </a:r>
            <a:r>
              <a:rPr lang="ru-RU" sz="1600" b="1" i="1" dirty="0" err="1"/>
              <a:t>всіх</a:t>
            </a:r>
            <a:r>
              <a:rPr lang="ru-RU" sz="1600" b="1" i="1" dirty="0"/>
              <a:t> </a:t>
            </a:r>
            <a:r>
              <a:rPr lang="ru-RU" sz="1600" b="1" i="1" dirty="0" err="1"/>
              <a:t>зацікавлених</a:t>
            </a:r>
            <a:r>
              <a:rPr lang="ru-RU" sz="1600" b="1" i="1" dirty="0"/>
              <a:t> </a:t>
            </a:r>
            <a:r>
              <a:rPr lang="ru-RU" sz="1600" b="1" i="1" dirty="0" err="1"/>
              <a:t>сторін</a:t>
            </a:r>
            <a:r>
              <a:rPr lang="ru-RU" sz="1600" b="1" i="1" dirty="0"/>
              <a:t> до </a:t>
            </a:r>
            <a:r>
              <a:rPr lang="ru-RU" sz="1600" b="1" i="1" dirty="0" err="1"/>
              <a:t>процесу</a:t>
            </a:r>
            <a:r>
              <a:rPr lang="ru-RU" sz="1600" b="1" i="1" dirty="0"/>
              <a:t> </a:t>
            </a:r>
            <a:r>
              <a:rPr lang="ru-RU" sz="1600" b="1" i="1" dirty="0" err="1"/>
              <a:t>модернізації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Врахування</a:t>
            </a:r>
            <a:r>
              <a:rPr lang="ru-RU" sz="1600" b="1" i="1" dirty="0"/>
              <a:t> потреб та </a:t>
            </a:r>
            <a:r>
              <a:rPr lang="ru-RU" sz="1600" b="1" i="1" dirty="0" err="1"/>
              <a:t>інтересів</a:t>
            </a:r>
            <a:r>
              <a:rPr lang="ru-RU" sz="1600" b="1" i="1" dirty="0"/>
              <a:t> </a:t>
            </a:r>
            <a:r>
              <a:rPr lang="ru-RU" sz="1600" b="1" i="1" dirty="0" err="1"/>
              <a:t>різних</a:t>
            </a:r>
            <a:r>
              <a:rPr lang="ru-RU" sz="1600" b="1" i="1" dirty="0"/>
              <a:t> </a:t>
            </a:r>
            <a:r>
              <a:rPr lang="ru-RU" sz="1600" b="1" i="1" dirty="0" err="1"/>
              <a:t>груп</a:t>
            </a:r>
            <a:r>
              <a:rPr lang="ru-RU" sz="1600" b="1" i="1" dirty="0"/>
              <a:t> </a:t>
            </a:r>
            <a:r>
              <a:rPr lang="ru-RU" sz="1600" b="1" i="1" dirty="0" err="1"/>
              <a:t>населення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7. </a:t>
            </a:r>
            <a:r>
              <a:rPr lang="ru-RU" sz="1600" b="1" i="1" dirty="0" err="1"/>
              <a:t>Прозорість</a:t>
            </a:r>
            <a:r>
              <a:rPr lang="ru-RU" sz="1600" b="1" i="1" dirty="0"/>
              <a:t>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Відкритість</a:t>
            </a:r>
            <a:r>
              <a:rPr lang="ru-RU" sz="1600" b="1" i="1" dirty="0"/>
              <a:t> та </a:t>
            </a:r>
            <a:r>
              <a:rPr lang="ru-RU" sz="1600" b="1" i="1" dirty="0" err="1"/>
              <a:t>підзвітність</a:t>
            </a:r>
            <a:r>
              <a:rPr lang="ru-RU" sz="1600" b="1" i="1" dirty="0"/>
              <a:t> </a:t>
            </a:r>
            <a:r>
              <a:rPr lang="ru-RU" sz="1600" b="1" i="1" dirty="0" err="1"/>
              <a:t>процесів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Забезпечення</a:t>
            </a:r>
            <a:r>
              <a:rPr lang="ru-RU" sz="1600" b="1" i="1" dirty="0"/>
              <a:t> доступу до </a:t>
            </a:r>
            <a:r>
              <a:rPr lang="ru-RU" sz="1600" b="1" i="1" dirty="0" err="1"/>
              <a:t>інформації</a:t>
            </a:r>
            <a:r>
              <a:rPr lang="ru-RU" sz="1600" b="1" i="1" dirty="0"/>
              <a:t> для </a:t>
            </a:r>
            <a:r>
              <a:rPr lang="ru-RU" sz="1600" b="1" i="1" dirty="0" err="1"/>
              <a:t>всіх</a:t>
            </a:r>
            <a:r>
              <a:rPr lang="ru-RU" sz="1600" b="1" i="1" dirty="0"/>
              <a:t> </a:t>
            </a:r>
            <a:r>
              <a:rPr lang="ru-RU" sz="1600" b="1" i="1" dirty="0" err="1"/>
              <a:t>учасників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8. </a:t>
            </a:r>
            <a:r>
              <a:rPr lang="ru-RU" sz="1600" b="1" i="1" dirty="0" err="1"/>
              <a:t>Безпека</a:t>
            </a:r>
            <a:r>
              <a:rPr lang="ru-RU" sz="1600" b="1" i="1" dirty="0"/>
              <a:t>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Захист</a:t>
            </a:r>
            <a:r>
              <a:rPr lang="ru-RU" sz="1600" b="1" i="1" dirty="0"/>
              <a:t> </a:t>
            </a:r>
            <a:r>
              <a:rPr lang="ru-RU" sz="1600" b="1" i="1" dirty="0" err="1"/>
              <a:t>інформації</a:t>
            </a:r>
            <a:r>
              <a:rPr lang="ru-RU" sz="1600" b="1" i="1" dirty="0"/>
              <a:t> та </a:t>
            </a:r>
            <a:r>
              <a:rPr lang="ru-RU" sz="1600" b="1" i="1" dirty="0" err="1"/>
              <a:t>інфраструктури</a:t>
            </a:r>
            <a:r>
              <a:rPr lang="ru-RU" sz="1600" b="1" i="1" dirty="0"/>
              <a:t> </a:t>
            </a:r>
            <a:r>
              <a:rPr lang="ru-RU" sz="1600" b="1" i="1" dirty="0" err="1"/>
              <a:t>від</a:t>
            </a:r>
            <a:r>
              <a:rPr lang="ru-RU" sz="1600" b="1" i="1" dirty="0"/>
              <a:t> </a:t>
            </a:r>
            <a:r>
              <a:rPr lang="ru-RU" sz="1600" b="1" i="1" dirty="0" err="1"/>
              <a:t>загроз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Впровадження</a:t>
            </a:r>
            <a:r>
              <a:rPr lang="ru-RU" sz="1600" b="1" i="1" dirty="0"/>
              <a:t> </a:t>
            </a:r>
            <a:r>
              <a:rPr lang="ru-RU" sz="1600" b="1" i="1" dirty="0" err="1"/>
              <a:t>надійних</a:t>
            </a:r>
            <a:r>
              <a:rPr lang="ru-RU" sz="1600" b="1" i="1" dirty="0"/>
              <a:t> </a:t>
            </a:r>
            <a:r>
              <a:rPr lang="ru-RU" sz="1600" b="1" i="1" dirty="0" err="1"/>
              <a:t>механізмів</a:t>
            </a:r>
            <a:r>
              <a:rPr lang="ru-RU" sz="1600" b="1" i="1" dirty="0"/>
              <a:t> </a:t>
            </a:r>
            <a:r>
              <a:rPr lang="ru-RU" sz="1600" b="1" i="1" dirty="0" err="1"/>
              <a:t>безпеки</a:t>
            </a:r>
            <a:r>
              <a:rPr lang="ru-RU" sz="1600" b="1" i="1" dirty="0"/>
              <a:t> та </a:t>
            </a:r>
            <a:r>
              <a:rPr lang="ru-RU" sz="1600" b="1" i="1" dirty="0" err="1"/>
              <a:t>захисту</a:t>
            </a:r>
            <a:r>
              <a:rPr lang="ru-RU" sz="1600" b="1" i="1" dirty="0"/>
              <a:t> </a:t>
            </a:r>
            <a:r>
              <a:rPr lang="ru-RU" sz="1600" b="1" i="1" dirty="0" err="1"/>
              <a:t>даних</a:t>
            </a:r>
            <a:r>
              <a:rPr lang="ru-RU" sz="1600" b="1" i="1" dirty="0"/>
              <a:t>.</a:t>
            </a:r>
            <a:endParaRPr dirty="0"/>
          </a:p>
        </p:txBody>
      </p:sp>
      <p:sp>
        <p:nvSpPr>
          <p:cNvPr id="2" name="Google Shape;109;p21">
            <a:extLst>
              <a:ext uri="{FF2B5EF4-FFF2-40B4-BE49-F238E27FC236}">
                <a16:creationId xmlns:a16="http://schemas.microsoft.com/office/drawing/2014/main" id="{09C94DF8-4EC1-FE2D-C210-7BE61D1AC0A6}"/>
              </a:ext>
            </a:extLst>
          </p:cNvPr>
          <p:cNvSpPr txBox="1">
            <a:spLocks/>
          </p:cNvSpPr>
          <p:nvPr/>
        </p:nvSpPr>
        <p:spPr>
          <a:xfrm>
            <a:off x="4357314" y="1253394"/>
            <a:ext cx="4597992" cy="2083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uprum"/>
              <a:buChar char="•"/>
              <a:defRPr sz="21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uprum"/>
              <a:buChar char="•"/>
              <a:defRPr sz="18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uprum"/>
              <a:buChar char="•"/>
              <a:defRPr sz="15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b="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9pPr>
          </a:lstStyle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9. </a:t>
            </a:r>
            <a:r>
              <a:rPr lang="ru-RU" sz="1600" b="1" i="1" dirty="0" err="1"/>
              <a:t>Навчання</a:t>
            </a:r>
            <a:r>
              <a:rPr lang="ru-RU" sz="1600" b="1" i="1" dirty="0"/>
              <a:t> та </a:t>
            </a:r>
            <a:r>
              <a:rPr lang="ru-RU" sz="1600" b="1" i="1" dirty="0" err="1"/>
              <a:t>розвиток</a:t>
            </a:r>
            <a:r>
              <a:rPr lang="ru-RU" sz="1600" b="1" i="1" dirty="0"/>
              <a:t>:</a:t>
            </a:r>
          </a:p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Підвищення</a:t>
            </a:r>
            <a:r>
              <a:rPr lang="ru-RU" sz="1600" b="1" i="1" dirty="0"/>
              <a:t> </a:t>
            </a:r>
            <a:r>
              <a:rPr lang="ru-RU" sz="1600" b="1" i="1" dirty="0" err="1"/>
              <a:t>кваліфікації</a:t>
            </a:r>
            <a:r>
              <a:rPr lang="ru-RU" sz="1600" b="1" i="1" dirty="0"/>
              <a:t>.</a:t>
            </a:r>
          </a:p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Створення</a:t>
            </a:r>
            <a:r>
              <a:rPr lang="ru-RU" sz="1600" b="1" i="1" dirty="0"/>
              <a:t> умов для </a:t>
            </a:r>
            <a:r>
              <a:rPr lang="ru-RU" sz="1600" b="1" i="1" dirty="0" err="1"/>
              <a:t>постійного</a:t>
            </a:r>
            <a:r>
              <a:rPr lang="ru-RU" sz="1600" b="1" i="1" dirty="0"/>
              <a:t> </a:t>
            </a:r>
            <a:r>
              <a:rPr lang="ru-RU" sz="1600" b="1" i="1" dirty="0" err="1"/>
              <a:t>навчання</a:t>
            </a:r>
            <a:r>
              <a:rPr lang="ru-RU" sz="1600" b="1" i="1" dirty="0"/>
              <a:t> та </a:t>
            </a:r>
            <a:r>
              <a:rPr lang="ru-RU" sz="1600" b="1" i="1" dirty="0" err="1"/>
              <a:t>розвитку</a:t>
            </a:r>
            <a:r>
              <a:rPr lang="ru-RU" sz="1600" b="1" i="1" dirty="0"/>
              <a:t>.</a:t>
            </a:r>
          </a:p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10. Партнерство:</a:t>
            </a:r>
          </a:p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Співпраця</a:t>
            </a:r>
            <a:r>
              <a:rPr lang="ru-RU" sz="1600" b="1" i="1" dirty="0"/>
              <a:t> з </a:t>
            </a:r>
            <a:r>
              <a:rPr lang="ru-RU" sz="1600" b="1" i="1" dirty="0" err="1"/>
              <a:t>іншими</a:t>
            </a:r>
            <a:r>
              <a:rPr lang="ru-RU" sz="1600" b="1" i="1" dirty="0"/>
              <a:t> </a:t>
            </a:r>
            <a:r>
              <a:rPr lang="ru-RU" sz="1600" b="1" i="1" dirty="0" err="1"/>
              <a:t>організаціями</a:t>
            </a:r>
            <a:r>
              <a:rPr lang="ru-RU" sz="1600" b="1" i="1" dirty="0"/>
              <a:t>, </a:t>
            </a:r>
            <a:r>
              <a:rPr lang="ru-RU" sz="1600" b="1" i="1" dirty="0" err="1"/>
              <a:t>державними</a:t>
            </a:r>
            <a:r>
              <a:rPr lang="ru-RU" sz="1600" b="1" i="1" dirty="0"/>
              <a:t> </a:t>
            </a:r>
            <a:r>
              <a:rPr lang="ru-RU" sz="1600" b="1" i="1" dirty="0" err="1"/>
              <a:t>установами</a:t>
            </a:r>
            <a:r>
              <a:rPr lang="ru-RU" sz="1600" b="1" i="1" dirty="0"/>
              <a:t>, </a:t>
            </a:r>
            <a:r>
              <a:rPr lang="ru-RU" sz="1600" b="1" i="1" dirty="0" err="1"/>
              <a:t>науковими</a:t>
            </a:r>
            <a:r>
              <a:rPr lang="ru-RU" sz="1600" b="1" i="1" dirty="0"/>
              <a:t> закладами та </a:t>
            </a:r>
            <a:r>
              <a:rPr lang="ru-RU" sz="1600" b="1" i="1" dirty="0" err="1"/>
              <a:t>громадськістю</a:t>
            </a:r>
            <a:r>
              <a:rPr lang="ru-RU" sz="1600" b="1" i="1" dirty="0"/>
              <a:t>.</a:t>
            </a:r>
          </a:p>
          <a:p>
            <a:pPr marL="0" indent="0">
              <a:spcBef>
                <a:spcPts val="0"/>
              </a:spcBef>
              <a:buFont typeface="Cuprum"/>
              <a:buNone/>
            </a:pPr>
            <a:r>
              <a:rPr lang="ru-RU" sz="1600" b="1" i="1" dirty="0"/>
              <a:t>• </a:t>
            </a:r>
            <a:r>
              <a:rPr lang="ru-RU" sz="1600" b="1" i="1" dirty="0" err="1"/>
              <a:t>Створення</a:t>
            </a:r>
            <a:r>
              <a:rPr lang="ru-RU" sz="1600" b="1" i="1" dirty="0"/>
              <a:t> мереж для </a:t>
            </a:r>
            <a:r>
              <a:rPr lang="ru-RU" sz="1600" b="1" i="1" dirty="0" err="1"/>
              <a:t>обміну</a:t>
            </a:r>
            <a:r>
              <a:rPr lang="ru-RU" sz="1600" b="1" i="1" dirty="0"/>
              <a:t> </a:t>
            </a:r>
            <a:r>
              <a:rPr lang="ru-RU" sz="1600" b="1" i="1" dirty="0" err="1"/>
              <a:t>досвідом</a:t>
            </a:r>
            <a:r>
              <a:rPr lang="ru-RU" sz="1600" b="1" i="1" dirty="0"/>
              <a:t> та </a:t>
            </a:r>
            <a:r>
              <a:rPr lang="ru-RU" sz="1600" b="1" i="1" dirty="0" err="1"/>
              <a:t>знаннями</a:t>
            </a:r>
            <a:r>
              <a:rPr lang="ru-RU" sz="1600" b="1" i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0430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79525" y="187036"/>
            <a:ext cx="8314202" cy="1066358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dirty="0"/>
              <a:t>Перешкоди для модернізації</a:t>
            </a:r>
            <a:endParaRPr dirty="0"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568662" y="875969"/>
            <a:ext cx="7732500" cy="208379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800" b="1" i="1" dirty="0" err="1"/>
              <a:t>Колективізм</a:t>
            </a:r>
            <a:endParaRPr lang="ru-RU" sz="2800" b="1" i="1" dirty="0"/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 err="1"/>
              <a:t>Наголос</a:t>
            </a:r>
            <a:r>
              <a:rPr lang="ru-RU" sz="1600" dirty="0"/>
              <a:t> на </a:t>
            </a:r>
            <a:r>
              <a:rPr lang="ru-RU" sz="1600" dirty="0" err="1"/>
              <a:t>груповій</a:t>
            </a:r>
            <a:r>
              <a:rPr lang="ru-RU" sz="1600" dirty="0"/>
              <a:t> </a:t>
            </a:r>
            <a:r>
              <a:rPr lang="ru-RU" sz="1600" dirty="0" err="1"/>
              <a:t>ідентичності</a:t>
            </a:r>
            <a:r>
              <a:rPr lang="ru-RU" sz="1600" dirty="0"/>
              <a:t> над </a:t>
            </a:r>
            <a:r>
              <a:rPr lang="ru-RU" sz="1600" dirty="0" err="1"/>
              <a:t>індивідуальною</a:t>
            </a:r>
            <a:r>
              <a:rPr lang="ru-RU" sz="1600" dirty="0"/>
              <a:t> </a:t>
            </a:r>
            <a:r>
              <a:rPr lang="ru-RU" sz="1600" dirty="0" err="1"/>
              <a:t>ідентичністю</a:t>
            </a:r>
            <a:r>
              <a:rPr lang="ru-RU" sz="1600" dirty="0"/>
              <a:t> </a:t>
            </a:r>
            <a:r>
              <a:rPr lang="ru-RU" sz="1600" dirty="0" err="1"/>
              <a:t>створює</a:t>
            </a:r>
            <a:r>
              <a:rPr lang="ru-RU" sz="1600" dirty="0"/>
              <a:t> </a:t>
            </a:r>
            <a:r>
              <a:rPr lang="ru-RU" sz="1600" dirty="0" err="1"/>
              <a:t>непотрібні</a:t>
            </a:r>
            <a:r>
              <a:rPr lang="ru-RU" sz="1600" dirty="0"/>
              <a:t> </a:t>
            </a:r>
            <a:r>
              <a:rPr lang="ru-RU" sz="1600" dirty="0" err="1"/>
              <a:t>зобов'язання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можуть</a:t>
            </a:r>
            <a:r>
              <a:rPr lang="ru-RU" sz="1600" dirty="0"/>
              <a:t> </a:t>
            </a:r>
            <a:r>
              <a:rPr lang="ru-RU" sz="1600" dirty="0" err="1"/>
              <a:t>перешкоджати</a:t>
            </a:r>
            <a:r>
              <a:rPr lang="ru-RU" sz="1600" dirty="0"/>
              <a:t> </a:t>
            </a:r>
            <a:r>
              <a:rPr lang="ru-RU" sz="1600" dirty="0" err="1"/>
              <a:t>розвитку</a:t>
            </a:r>
            <a:r>
              <a:rPr lang="ru-RU" sz="1600" dirty="0"/>
              <a:t> </a:t>
            </a:r>
            <a:r>
              <a:rPr lang="ru-RU" sz="1600" dirty="0" err="1"/>
              <a:t>індивідуума</a:t>
            </a:r>
            <a:r>
              <a:rPr lang="ru-RU" sz="1600" dirty="0"/>
              <a:t>. </a:t>
            </a:r>
            <a:r>
              <a:rPr lang="ru-RU" sz="1600" dirty="0" err="1"/>
              <a:t>Очікування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дітей</a:t>
            </a:r>
            <a:r>
              <a:rPr lang="ru-RU" sz="1600" dirty="0"/>
              <a:t> </a:t>
            </a:r>
            <a:r>
              <a:rPr lang="ru-RU" sz="1600" dirty="0" err="1"/>
              <a:t>залишити</a:t>
            </a:r>
            <a:r>
              <a:rPr lang="ru-RU" sz="1600" dirty="0"/>
              <a:t> школу </a:t>
            </a:r>
            <a:r>
              <a:rPr lang="ru-RU" sz="1600" dirty="0" err="1"/>
              <a:t>раніше</a:t>
            </a:r>
            <a:r>
              <a:rPr lang="ru-RU" sz="1600" dirty="0"/>
              <a:t> і </a:t>
            </a:r>
            <a:r>
              <a:rPr lang="ru-RU" sz="1600" dirty="0" err="1"/>
              <a:t>допомагати</a:t>
            </a:r>
            <a:r>
              <a:rPr lang="ru-RU" sz="1600" dirty="0"/>
              <a:t> батькам у </a:t>
            </a:r>
            <a:r>
              <a:rPr lang="ru-RU" sz="1600" dirty="0" err="1"/>
              <a:t>сільському</a:t>
            </a:r>
            <a:r>
              <a:rPr lang="ru-RU" sz="1600" dirty="0"/>
              <a:t> </a:t>
            </a:r>
            <a:r>
              <a:rPr lang="ru-RU" sz="1600" dirty="0" err="1"/>
              <a:t>господарстві</a:t>
            </a:r>
            <a:r>
              <a:rPr lang="ru-RU" sz="1600" dirty="0"/>
              <a:t> є одним з таких </a:t>
            </a:r>
            <a:r>
              <a:rPr lang="ru-RU" sz="1600" dirty="0" err="1"/>
              <a:t>прикладів</a:t>
            </a:r>
            <a:r>
              <a:rPr lang="ru-RU" sz="1600" b="1" i="1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600" b="1" i="1" dirty="0"/>
          </a:p>
          <a:p>
            <a:pPr marL="0" lvl="0" indent="0">
              <a:spcBef>
                <a:spcPts val="0"/>
              </a:spcBef>
              <a:buNone/>
            </a:pPr>
            <a:r>
              <a:rPr lang="ru-RU" sz="2800" b="1" i="1" dirty="0"/>
              <a:t>Партикуляризм</a:t>
            </a:r>
            <a:endParaRPr lang="ru-RU" sz="1600" b="1" i="1" dirty="0"/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 err="1"/>
              <a:t>Призначення</a:t>
            </a:r>
            <a:r>
              <a:rPr lang="ru-RU" sz="1600" dirty="0"/>
              <a:t> ролей на </a:t>
            </a:r>
            <a:r>
              <a:rPr lang="ru-RU" sz="1600" dirty="0" err="1"/>
              <a:t>основі</a:t>
            </a:r>
            <a:r>
              <a:rPr lang="ru-RU" sz="1600" dirty="0"/>
              <a:t> </a:t>
            </a:r>
            <a:r>
              <a:rPr lang="ru-RU" sz="1600" dirty="0" err="1"/>
              <a:t>сімейних</a:t>
            </a:r>
            <a:r>
              <a:rPr lang="ru-RU" sz="1600" dirty="0"/>
              <a:t> </a:t>
            </a:r>
            <a:r>
              <a:rPr lang="ru-RU" sz="1600" dirty="0" err="1"/>
              <a:t>зв'язків</a:t>
            </a:r>
            <a:r>
              <a:rPr lang="ru-RU" sz="1600" dirty="0"/>
              <a:t> у </a:t>
            </a:r>
            <a:r>
              <a:rPr lang="ru-RU" sz="1600" dirty="0" err="1"/>
              <a:t>багатьох</a:t>
            </a:r>
            <a:r>
              <a:rPr lang="ru-RU" sz="1600" dirty="0"/>
              <a:t> </a:t>
            </a:r>
            <a:r>
              <a:rPr lang="ru-RU" sz="1600" dirty="0" err="1"/>
              <a:t>бідних</a:t>
            </a:r>
            <a:r>
              <a:rPr lang="ru-RU" sz="1600" dirty="0"/>
              <a:t> </a:t>
            </a:r>
            <a:r>
              <a:rPr lang="ru-RU" sz="1600" dirty="0" err="1"/>
              <a:t>країнах</a:t>
            </a:r>
            <a:r>
              <a:rPr lang="ru-RU" sz="1600" dirty="0"/>
              <a:t> </a:t>
            </a:r>
            <a:r>
              <a:rPr lang="ru-RU" sz="1600" dirty="0" err="1"/>
              <a:t>зменшує</a:t>
            </a:r>
            <a:r>
              <a:rPr lang="ru-RU" sz="1600" dirty="0"/>
              <a:t> </a:t>
            </a:r>
            <a:r>
              <a:rPr lang="ru-RU" sz="1600" dirty="0" err="1"/>
              <a:t>можливості</a:t>
            </a:r>
            <a:r>
              <a:rPr lang="ru-RU" sz="1600" dirty="0"/>
              <a:t> для </a:t>
            </a:r>
            <a:r>
              <a:rPr lang="ru-RU" sz="1600" dirty="0" err="1"/>
              <a:t>компетентних</a:t>
            </a:r>
            <a:r>
              <a:rPr lang="ru-RU" sz="1600" dirty="0"/>
              <a:t> і </a:t>
            </a:r>
            <a:r>
              <a:rPr lang="ru-RU" sz="1600" dirty="0" err="1"/>
              <a:t>талановитих</a:t>
            </a:r>
            <a:r>
              <a:rPr lang="ru-RU" sz="1600" dirty="0"/>
              <a:t> людей.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3751913396"/>
      </p:ext>
    </p:extLst>
  </p:cSld>
  <p:clrMapOvr>
    <a:masterClrMapping/>
  </p:clrMapOvr>
</p:sld>
</file>

<file path=ppt/theme/theme1.xml><?xml version="1.0" encoding="utf-8"?>
<a:theme xmlns:a="http://schemas.openxmlformats.org/drawingml/2006/main" name="EUCC (EuroCultCom)">
  <a:themeElements>
    <a:clrScheme name="Office">
      <a:dk1>
        <a:srgbClr val="0050AF"/>
      </a:dk1>
      <a:lt1>
        <a:srgbClr val="FFFFFF"/>
      </a:lt1>
      <a:dk2>
        <a:srgbClr val="013370"/>
      </a:dk2>
      <a:lt2>
        <a:srgbClr val="E7E6E6"/>
      </a:lt2>
      <a:accent1>
        <a:srgbClr val="338AF3"/>
      </a:accent1>
      <a:accent2>
        <a:srgbClr val="FFDA44"/>
      </a:accent2>
      <a:accent3>
        <a:srgbClr val="A6CCFB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1352</Words>
  <Application>Microsoft Office PowerPoint</Application>
  <PresentationFormat>Екран (16:9)</PresentationFormat>
  <Paragraphs>93</Paragraphs>
  <Slides>18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Cuprum</vt:lpstr>
      <vt:lpstr>EUCC (EuroCultCom)</vt:lpstr>
      <vt:lpstr>Презентація PowerPoint</vt:lpstr>
      <vt:lpstr>Тема 5.  Модернізація комунікації в Європі</vt:lpstr>
      <vt:lpstr>Модернізація</vt:lpstr>
      <vt:lpstr>Модернізація</vt:lpstr>
      <vt:lpstr>World Values Survey</vt:lpstr>
      <vt:lpstr>Модернізація</vt:lpstr>
      <vt:lpstr>Принципи модернізації</vt:lpstr>
      <vt:lpstr>Принципи модернізації</vt:lpstr>
      <vt:lpstr>Перешкоди для модернізації</vt:lpstr>
      <vt:lpstr>Перешкоди для модернізації</vt:lpstr>
      <vt:lpstr>Сприяють модернізації</vt:lpstr>
      <vt:lpstr>Різновиди модернізації</vt:lpstr>
      <vt:lpstr>Вплив модернізації</vt:lpstr>
      <vt:lpstr>Вплив модернізації</vt:lpstr>
      <vt:lpstr>Вплив модернізації</vt:lpstr>
      <vt:lpstr>Модернізація комунікації</vt:lpstr>
      <vt:lpstr>4 принципи міжкультурної комунікації: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Dmytro Shevchuk</dc:creator>
  <cp:lastModifiedBy>Дмитро Шевчук</cp:lastModifiedBy>
  <cp:revision>14</cp:revision>
  <dcterms:modified xsi:type="dcterms:W3CDTF">2024-05-26T13:19:23Z</dcterms:modified>
</cp:coreProperties>
</file>