
<file path=[Content_Types].xml><?xml version="1.0" encoding="utf-8"?>
<Types xmlns="http://schemas.openxmlformats.org/package/2006/content-types">
  <Default Extension="png" ContentType="image/png"/>
  <Default Extension="emf" ContentType="image/x-emf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34"/>
  </p:notesMasterIdLst>
  <p:sldIdLst>
    <p:sldId id="256" r:id="rId2"/>
    <p:sldId id="257" r:id="rId3"/>
    <p:sldId id="258" r:id="rId4"/>
    <p:sldId id="296" r:id="rId5"/>
    <p:sldId id="260" r:id="rId6"/>
    <p:sldId id="263" r:id="rId7"/>
    <p:sldId id="264" r:id="rId8"/>
    <p:sldId id="310" r:id="rId9"/>
    <p:sldId id="311" r:id="rId10"/>
    <p:sldId id="266" r:id="rId11"/>
    <p:sldId id="268" r:id="rId12"/>
    <p:sldId id="312" r:id="rId13"/>
    <p:sldId id="307" r:id="rId14"/>
    <p:sldId id="277" r:id="rId15"/>
    <p:sldId id="313" r:id="rId16"/>
    <p:sldId id="308" r:id="rId17"/>
    <p:sldId id="314" r:id="rId18"/>
    <p:sldId id="315" r:id="rId19"/>
    <p:sldId id="316" r:id="rId20"/>
    <p:sldId id="317" r:id="rId21"/>
    <p:sldId id="318" r:id="rId22"/>
    <p:sldId id="319" r:id="rId23"/>
    <p:sldId id="320" r:id="rId24"/>
    <p:sldId id="321" r:id="rId25"/>
    <p:sldId id="322" r:id="rId26"/>
    <p:sldId id="323" r:id="rId27"/>
    <p:sldId id="324" r:id="rId28"/>
    <p:sldId id="325" r:id="rId29"/>
    <p:sldId id="326" r:id="rId30"/>
    <p:sldId id="327" r:id="rId31"/>
    <p:sldId id="328" r:id="rId32"/>
    <p:sldId id="295" r:id="rId33"/>
  </p:sldIdLst>
  <p:sldSz cx="9144000" cy="5143500" type="screen16x9"/>
  <p:notesSz cx="6858000" cy="9144000"/>
  <p:embeddedFontLst>
    <p:embeddedFont>
      <p:font typeface="Cuprum" panose="020B0604020202020204" charset="0"/>
      <p:regular r:id="rId35"/>
      <p:bold r:id="rId36"/>
      <p:italic r:id="rId37"/>
      <p:boldItalic r:id="rId38"/>
    </p:embeddedFont>
    <p:embeddedFont>
      <p:font typeface="Calibri" panose="020F0502020204030204" pitchFamily="34" charset="0"/>
      <p:regular r:id="rId39"/>
      <p:bold r:id="rId40"/>
      <p:italic r:id="rId41"/>
      <p:boldItalic r:id="rId42"/>
    </p:embeddedFont>
    <p:embeddedFont>
      <p:font typeface="Alice" panose="020B0604020202020204" charset="0"/>
      <p:regular r:id="rId43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3735" autoAdjust="0"/>
  </p:normalViewPr>
  <p:slideViewPr>
    <p:cSldViewPr snapToGrid="0">
      <p:cViewPr varScale="1">
        <p:scale>
          <a:sx n="109" d="100"/>
          <a:sy n="109" d="100"/>
        </p:scale>
        <p:origin x="706" y="77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5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42" Type="http://schemas.openxmlformats.org/officeDocument/2006/relationships/font" Target="fonts/font8.fntdata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font" Target="fonts/font4.fntdata"/><Relationship Id="rId46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font" Target="fonts/font7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font" Target="fonts/font3.fntdata"/><Relationship Id="rId40" Type="http://schemas.openxmlformats.org/officeDocument/2006/relationships/font" Target="fonts/font6.fntdata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2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font" Target="fonts/font1.fntdata"/><Relationship Id="rId43" Type="http://schemas.openxmlformats.org/officeDocument/2006/relationships/font" Target="fonts/font9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g2ce47616444_1_7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" name="Google Shape;57;g2ce47616444_1_7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" name="Google Shape;309;g2ce47616444_1_6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0" name="Google Shape;310;g2ce47616444_1_6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" name="Google Shape;61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g2ce47616444_1_7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7" name="Google Shape;67;g2ce47616444_1_7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g2ce47616444_1_9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0" name="Google Shape;80;g2ce47616444_1_9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g2cdfa30d818_0_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g2cdfa30d818_0_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g2cdfa30d818_0_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6" name="Google Shape;106;g2cdfa30d818_0_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У цьому визначенні "відкрите та поважне" означає "ґрунтоване на рівності цінностей партнерів"; "обмін поглядами" означає будь-який вид взаємодії, який розкриває культурні характеристики; "групи" означає будь-які типи колективу, який може діяти через своїх представників (сім'я, спільнота, об'єднання, народи); "культура" включає все, що стосується способу життя, звичаїв, вірувань та інших речей, які передавалися від покоління до покоління, а також різноманітні форми художньої творчості; "сприйняття світу" означає цінності та способи мислення.</a:t>
            </a:r>
            <a:endParaRPr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g2cdfa30d818_0_7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7" name="Google Shape;117;g2cdfa30d818_0_7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g2cdfa30d818_0_4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0" name="Google Shape;130;g2cdfa30d818_0_4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g2cdfa30d818_0_1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9" name="Google Shape;189;g2cdfa30d818_0_1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ogo">
  <p:cSld name="TITLE_4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68575" tIns="34275" rIns="68575" bIns="3427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 dirty="0"/>
          </a:p>
        </p:txBody>
      </p:sp>
      <p:pic>
        <p:nvPicPr>
          <p:cNvPr id="13" name="Google Shape;13;p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485201" y="2244550"/>
            <a:ext cx="3285100" cy="8950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ustom Layout 1">
  <p:cSld name="CUSTOM_4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12"/>
          <p:cNvSpPr txBox="1">
            <a:spLocks noGrp="1"/>
          </p:cNvSpPr>
          <p:nvPr>
            <p:ph type="title"/>
          </p:nvPr>
        </p:nvSpPr>
        <p:spPr>
          <a:xfrm>
            <a:off x="328450" y="443400"/>
            <a:ext cx="2479800" cy="3612900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54" name="Google Shape;54;p12"/>
          <p:cNvSpPr txBox="1">
            <a:spLocks noGrp="1"/>
          </p:cNvSpPr>
          <p:nvPr>
            <p:ph type="body" idx="1"/>
          </p:nvPr>
        </p:nvSpPr>
        <p:spPr>
          <a:xfrm>
            <a:off x="4335525" y="443400"/>
            <a:ext cx="4401300" cy="4261500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lvl="0" indent="-361950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2100"/>
              <a:buChar char="•"/>
              <a:defRPr>
                <a:solidFill>
                  <a:schemeClr val="lt1"/>
                </a:solidFill>
              </a:defRPr>
            </a:lvl1pPr>
            <a:lvl2pPr marL="914400" lvl="1" indent="-342900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>
                <a:solidFill>
                  <a:schemeClr val="lt1"/>
                </a:solidFill>
              </a:defRPr>
            </a:lvl2pPr>
            <a:lvl3pPr marL="1371600" lvl="2" indent="-323850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500"/>
              <a:buChar char="•"/>
              <a:defRPr>
                <a:solidFill>
                  <a:schemeClr val="lt1"/>
                </a:solidFill>
              </a:defRPr>
            </a:lvl3pPr>
            <a:lvl4pPr marL="1828800" lvl="3" indent="-317500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400"/>
              <a:buChar char="•"/>
              <a:defRPr>
                <a:solidFill>
                  <a:schemeClr val="lt1"/>
                </a:solidFill>
              </a:defRPr>
            </a:lvl4pPr>
            <a:lvl5pPr marL="2286000" lvl="4" indent="-317500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400"/>
              <a:buChar char="•"/>
              <a:defRPr>
                <a:solidFill>
                  <a:schemeClr val="lt1"/>
                </a:solidFill>
              </a:defRPr>
            </a:lvl5pPr>
            <a:lvl6pPr marL="2743200" lvl="5" indent="-317500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400"/>
              <a:buChar char="•"/>
              <a:defRPr>
                <a:solidFill>
                  <a:schemeClr val="lt1"/>
                </a:solidFill>
              </a:defRPr>
            </a:lvl6pPr>
            <a:lvl7pPr marL="3200400" lvl="6" indent="-317500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400"/>
              <a:buChar char="•"/>
              <a:defRPr>
                <a:solidFill>
                  <a:schemeClr val="lt1"/>
                </a:solidFill>
              </a:defRPr>
            </a:lvl7pPr>
            <a:lvl8pPr marL="3657600" lvl="7" indent="-317500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400"/>
              <a:buChar char="•"/>
              <a:defRPr>
                <a:solidFill>
                  <a:schemeClr val="lt1"/>
                </a:solidFill>
              </a:defRPr>
            </a:lvl8pPr>
            <a:lvl9pPr marL="4114800" lvl="8" indent="-317500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400"/>
              <a:buChar char="•"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ogan">
  <p:cSld name="TITLE_4_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68575" tIns="34275" rIns="68575" bIns="3427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 dirty="0"/>
          </a:p>
        </p:txBody>
      </p:sp>
      <p:pic>
        <p:nvPicPr>
          <p:cNvPr id="16" name="Google Shape;16;p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092850" y="1432925"/>
            <a:ext cx="3379599" cy="739291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Google Shape;17;p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948176" y="2172225"/>
            <a:ext cx="3285100" cy="8950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>
  <p:cSld name="TITLE_5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4"/>
          <p:cNvSpPr txBox="1">
            <a:spLocks noGrp="1"/>
          </p:cNvSpPr>
          <p:nvPr>
            <p:ph type="ctrTitle"/>
          </p:nvPr>
        </p:nvSpPr>
        <p:spPr>
          <a:xfrm>
            <a:off x="311700" y="262325"/>
            <a:ext cx="8520600" cy="1556400"/>
          </a:xfrm>
          <a:prstGeom prst="rect">
            <a:avLst/>
          </a:prstGeom>
        </p:spPr>
        <p:txBody>
          <a:bodyPr spcFirstLastPara="1" wrap="square" lIns="68575" tIns="34275" rIns="68575" bIns="3427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None/>
              <a:defRPr sz="5200">
                <a:solidFill>
                  <a:schemeClr val="dk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None/>
              <a:defRPr sz="5200">
                <a:solidFill>
                  <a:schemeClr val="dk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None/>
              <a:defRPr sz="5200">
                <a:solidFill>
                  <a:schemeClr val="dk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None/>
              <a:defRPr sz="5200">
                <a:solidFill>
                  <a:schemeClr val="dk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None/>
              <a:defRPr sz="5200">
                <a:solidFill>
                  <a:schemeClr val="dk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None/>
              <a:defRPr sz="5200">
                <a:solidFill>
                  <a:schemeClr val="dk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None/>
              <a:defRPr sz="5200">
                <a:solidFill>
                  <a:schemeClr val="dk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None/>
              <a:defRPr sz="52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20" name="Google Shape;20;p4"/>
          <p:cNvSpPr txBox="1">
            <a:spLocks noGrp="1"/>
          </p:cNvSpPr>
          <p:nvPr>
            <p:ph type="subTitle" idx="1"/>
          </p:nvPr>
        </p:nvSpPr>
        <p:spPr>
          <a:xfrm>
            <a:off x="2957700" y="1818725"/>
            <a:ext cx="5874600" cy="792600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 sz="2800">
                <a:solidFill>
                  <a:schemeClr val="accen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 sz="2800">
                <a:solidFill>
                  <a:schemeClr val="accent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 sz="2800">
                <a:solidFill>
                  <a:schemeClr val="accent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 sz="2800">
                <a:solidFill>
                  <a:schemeClr val="accent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 sz="2800">
                <a:solidFill>
                  <a:schemeClr val="accent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 sz="2800">
                <a:solidFill>
                  <a:schemeClr val="accent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 sz="2800">
                <a:solidFill>
                  <a:schemeClr val="accent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 sz="2800">
                <a:solidFill>
                  <a:schemeClr val="accent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 sz="28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21" name="Google Shape;21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68575" tIns="34275" rIns="68575" bIns="3427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">
  <p:cSld name="CUSTOM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5"/>
          <p:cNvSpPr txBox="1">
            <a:spLocks noGrp="1"/>
          </p:cNvSpPr>
          <p:nvPr>
            <p:ph type="title"/>
          </p:nvPr>
        </p:nvSpPr>
        <p:spPr>
          <a:xfrm>
            <a:off x="379525" y="259194"/>
            <a:ext cx="7886700" cy="994200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24" name="Google Shape;24;p5"/>
          <p:cNvSpPr txBox="1"/>
          <p:nvPr/>
        </p:nvSpPr>
        <p:spPr>
          <a:xfrm>
            <a:off x="776675" y="1348150"/>
            <a:ext cx="3487500" cy="200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100" dirty="0">
              <a:solidFill>
                <a:schemeClr val="dk1"/>
              </a:solidFill>
              <a:latin typeface="Cuprum"/>
              <a:ea typeface="Cuprum"/>
              <a:cs typeface="Cuprum"/>
              <a:sym typeface="Cuprum"/>
            </a:endParaRPr>
          </a:p>
        </p:txBody>
      </p:sp>
      <p:sp>
        <p:nvSpPr>
          <p:cNvPr id="25" name="Google Shape;25;p5"/>
          <p:cNvSpPr txBox="1">
            <a:spLocks noGrp="1"/>
          </p:cNvSpPr>
          <p:nvPr>
            <p:ph type="body" idx="1"/>
          </p:nvPr>
        </p:nvSpPr>
        <p:spPr>
          <a:xfrm>
            <a:off x="379525" y="1253400"/>
            <a:ext cx="7886700" cy="2811600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lvl="0" indent="-361950"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1pPr>
            <a:lvl2pPr marL="914400" lvl="1" indent="-342900"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23850">
              <a:spcBef>
                <a:spcPts val="400"/>
              </a:spcBef>
              <a:spcAft>
                <a:spcPts val="0"/>
              </a:spcAft>
              <a:buSzPts val="1500"/>
              <a:buChar char="•"/>
              <a:defRPr/>
            </a:lvl3pPr>
            <a:lvl4pPr marL="1828800" lvl="3" indent="-317500"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4pPr>
            <a:lvl5pPr marL="2286000" lvl="4" indent="-317500"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5pPr>
            <a:lvl6pPr marL="2743200" lvl="5" indent="-317500"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6pPr>
            <a:lvl7pPr marL="3200400" lvl="6" indent="-317500"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7pPr>
            <a:lvl8pPr marL="3657600" lvl="7" indent="-317500"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8pPr>
            <a:lvl9pPr marL="4114800" lvl="8" indent="-317500"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lumns">
  <p:cSld name="CUSTOM_2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6"/>
          <p:cNvSpPr txBox="1">
            <a:spLocks noGrp="1"/>
          </p:cNvSpPr>
          <p:nvPr>
            <p:ph type="title"/>
          </p:nvPr>
        </p:nvSpPr>
        <p:spPr>
          <a:xfrm>
            <a:off x="379525" y="259194"/>
            <a:ext cx="7886700" cy="994200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6"/>
          <p:cNvSpPr txBox="1"/>
          <p:nvPr/>
        </p:nvSpPr>
        <p:spPr>
          <a:xfrm>
            <a:off x="776675" y="1348150"/>
            <a:ext cx="3487500" cy="200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100" dirty="0">
              <a:solidFill>
                <a:schemeClr val="dk1"/>
              </a:solidFill>
              <a:latin typeface="Cuprum"/>
              <a:ea typeface="Cuprum"/>
              <a:cs typeface="Cuprum"/>
              <a:sym typeface="Cuprum"/>
            </a:endParaRPr>
          </a:p>
        </p:txBody>
      </p:sp>
      <p:sp>
        <p:nvSpPr>
          <p:cNvPr id="29" name="Google Shape;29;p6"/>
          <p:cNvSpPr txBox="1">
            <a:spLocks noGrp="1"/>
          </p:cNvSpPr>
          <p:nvPr>
            <p:ph type="body" idx="1"/>
          </p:nvPr>
        </p:nvSpPr>
        <p:spPr>
          <a:xfrm>
            <a:off x="379525" y="1253400"/>
            <a:ext cx="3738300" cy="2811600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lvl="0" indent="-361950" rtl="0"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1pPr>
            <a:lvl2pPr marL="914400" lvl="1" indent="-342900" rtl="0"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23850" rtl="0">
              <a:spcBef>
                <a:spcPts val="400"/>
              </a:spcBef>
              <a:spcAft>
                <a:spcPts val="0"/>
              </a:spcAft>
              <a:buSzPts val="1500"/>
              <a:buChar char="•"/>
              <a:defRPr/>
            </a:lvl3pPr>
            <a:lvl4pPr marL="1828800" lvl="3" indent="-317500" rtl="0"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4pPr>
            <a:lvl5pPr marL="2286000" lvl="4" indent="-317500" rtl="0"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5pPr>
            <a:lvl6pPr marL="2743200" lvl="5" indent="-317500" rtl="0"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6pPr>
            <a:lvl7pPr marL="3200400" lvl="6" indent="-317500" rtl="0"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7pPr>
            <a:lvl8pPr marL="3657600" lvl="7" indent="-317500" rtl="0"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8pPr>
            <a:lvl9pPr marL="4114800" lvl="8" indent="-317500" rtl="0"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30" name="Google Shape;30;p6"/>
          <p:cNvSpPr txBox="1">
            <a:spLocks noGrp="1"/>
          </p:cNvSpPr>
          <p:nvPr>
            <p:ph type="body" idx="2"/>
          </p:nvPr>
        </p:nvSpPr>
        <p:spPr>
          <a:xfrm>
            <a:off x="4678950" y="1253350"/>
            <a:ext cx="3738300" cy="2811600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lvl="0" indent="-361950" rtl="0"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1pPr>
            <a:lvl2pPr marL="914400" lvl="1" indent="-342900" rtl="0"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23850" rtl="0">
              <a:spcBef>
                <a:spcPts val="400"/>
              </a:spcBef>
              <a:spcAft>
                <a:spcPts val="0"/>
              </a:spcAft>
              <a:buSzPts val="1500"/>
              <a:buChar char="•"/>
              <a:defRPr/>
            </a:lvl3pPr>
            <a:lvl4pPr marL="1828800" lvl="3" indent="-317500" rtl="0"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4pPr>
            <a:lvl5pPr marL="2286000" lvl="4" indent="-317500" rtl="0"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5pPr>
            <a:lvl6pPr marL="2743200" lvl="5" indent="-317500" rtl="0"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6pPr>
            <a:lvl7pPr marL="3200400" lvl="6" indent="-317500" rtl="0"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7pPr>
            <a:lvl8pPr marL="3657600" lvl="7" indent="-317500" rtl="0"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8pPr>
            <a:lvl9pPr marL="4114800" lvl="8" indent="-317500" rtl="0"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lumns 1 1">
  <p:cSld name="CUSTOM_2_1_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8"/>
          <p:cNvSpPr txBox="1">
            <a:spLocks noGrp="1"/>
          </p:cNvSpPr>
          <p:nvPr>
            <p:ph type="title"/>
          </p:nvPr>
        </p:nvSpPr>
        <p:spPr>
          <a:xfrm>
            <a:off x="379525" y="259194"/>
            <a:ext cx="7886700" cy="994200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8"/>
          <p:cNvSpPr txBox="1"/>
          <p:nvPr/>
        </p:nvSpPr>
        <p:spPr>
          <a:xfrm>
            <a:off x="776675" y="1348150"/>
            <a:ext cx="3487500" cy="200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100" dirty="0">
              <a:solidFill>
                <a:schemeClr val="dk1"/>
              </a:solidFill>
              <a:latin typeface="Cuprum"/>
              <a:ea typeface="Cuprum"/>
              <a:cs typeface="Cuprum"/>
              <a:sym typeface="Cuprum"/>
            </a:endParaRPr>
          </a:p>
        </p:txBody>
      </p:sp>
      <p:sp>
        <p:nvSpPr>
          <p:cNvPr id="39" name="Google Shape;39;p8"/>
          <p:cNvSpPr txBox="1">
            <a:spLocks noGrp="1"/>
          </p:cNvSpPr>
          <p:nvPr>
            <p:ph type="body" idx="1"/>
          </p:nvPr>
        </p:nvSpPr>
        <p:spPr>
          <a:xfrm>
            <a:off x="4527925" y="1128350"/>
            <a:ext cx="3738300" cy="2936700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lvl="0" indent="-361950" rtl="0"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1pPr>
            <a:lvl2pPr marL="914400" lvl="1" indent="-342900" rtl="0"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23850" rtl="0">
              <a:spcBef>
                <a:spcPts val="400"/>
              </a:spcBef>
              <a:spcAft>
                <a:spcPts val="0"/>
              </a:spcAft>
              <a:buSzPts val="1500"/>
              <a:buChar char="•"/>
              <a:defRPr/>
            </a:lvl3pPr>
            <a:lvl4pPr marL="1828800" lvl="3" indent="-317500" rtl="0"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4pPr>
            <a:lvl5pPr marL="2286000" lvl="4" indent="-317500" rtl="0"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5pPr>
            <a:lvl6pPr marL="2743200" lvl="5" indent="-317500" rtl="0"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6pPr>
            <a:lvl7pPr marL="3200400" lvl="6" indent="-317500" rtl="0"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7pPr>
            <a:lvl8pPr marL="3657600" lvl="7" indent="-317500" rtl="0"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8pPr>
            <a:lvl9pPr marL="4114800" lvl="8" indent="-317500" rtl="0"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40" name="Google Shape;40;p8"/>
          <p:cNvSpPr>
            <a:spLocks noGrp="1"/>
          </p:cNvSpPr>
          <p:nvPr>
            <p:ph type="pic" idx="2"/>
          </p:nvPr>
        </p:nvSpPr>
        <p:spPr>
          <a:xfrm>
            <a:off x="379525" y="1128350"/>
            <a:ext cx="3738300" cy="24912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opic 2">
  <p:cSld name="CUSTOM_3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9"/>
          <p:cNvSpPr txBox="1">
            <a:spLocks noGrp="1"/>
          </p:cNvSpPr>
          <p:nvPr>
            <p:ph type="title"/>
          </p:nvPr>
        </p:nvSpPr>
        <p:spPr>
          <a:xfrm>
            <a:off x="981800" y="791300"/>
            <a:ext cx="7182000" cy="1554900"/>
          </a:xfrm>
          <a:prstGeom prst="rect">
            <a:avLst/>
          </a:prstGeom>
        </p:spPr>
        <p:txBody>
          <a:bodyPr spcFirstLastPara="1" wrap="square" lIns="68575" tIns="34275" rIns="68575" bIns="34275" anchor="b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300"/>
              <a:buNone/>
              <a:defRPr>
                <a:solidFill>
                  <a:schemeClr val="accent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9"/>
          <p:cNvSpPr txBox="1">
            <a:spLocks noGrp="1"/>
          </p:cNvSpPr>
          <p:nvPr>
            <p:ph type="subTitle" idx="1"/>
          </p:nvPr>
        </p:nvSpPr>
        <p:spPr>
          <a:xfrm>
            <a:off x="2605875" y="2346250"/>
            <a:ext cx="5557800" cy="792600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 sz="2800">
                <a:solidFill>
                  <a:schemeClr val="accent1"/>
                </a:solidFill>
              </a:defRPr>
            </a:lvl1pPr>
            <a:lvl2pPr lvl="1" algn="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 sz="2800">
                <a:solidFill>
                  <a:schemeClr val="accent1"/>
                </a:solidFill>
              </a:defRPr>
            </a:lvl2pPr>
            <a:lvl3pPr lvl="2" algn="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 sz="2800">
                <a:solidFill>
                  <a:schemeClr val="accent1"/>
                </a:solidFill>
              </a:defRPr>
            </a:lvl3pPr>
            <a:lvl4pPr lvl="3" algn="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 sz="2800">
                <a:solidFill>
                  <a:schemeClr val="accent1"/>
                </a:solidFill>
              </a:defRPr>
            </a:lvl4pPr>
            <a:lvl5pPr lvl="4" algn="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 sz="2800">
                <a:solidFill>
                  <a:schemeClr val="accent1"/>
                </a:solidFill>
              </a:defRPr>
            </a:lvl5pPr>
            <a:lvl6pPr lvl="5" algn="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 sz="2800">
                <a:solidFill>
                  <a:schemeClr val="accent1"/>
                </a:solidFill>
              </a:defRPr>
            </a:lvl6pPr>
            <a:lvl7pPr lvl="6" algn="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 sz="2800">
                <a:solidFill>
                  <a:schemeClr val="accent1"/>
                </a:solidFill>
              </a:defRPr>
            </a:lvl7pPr>
            <a:lvl8pPr lvl="7" algn="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 sz="2800">
                <a:solidFill>
                  <a:schemeClr val="accent1"/>
                </a:solidFill>
              </a:defRPr>
            </a:lvl8pPr>
            <a:lvl9pPr lvl="8" algn="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 sz="28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ustom Layout 1 1">
  <p:cSld name="CUSTOM_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0"/>
          <p:cNvSpPr txBox="1">
            <a:spLocks noGrp="1"/>
          </p:cNvSpPr>
          <p:nvPr>
            <p:ph type="title"/>
          </p:nvPr>
        </p:nvSpPr>
        <p:spPr>
          <a:xfrm>
            <a:off x="1377450" y="273850"/>
            <a:ext cx="7137900" cy="994200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46" name="Google Shape;46;p10"/>
          <p:cNvSpPr txBox="1"/>
          <p:nvPr/>
        </p:nvSpPr>
        <p:spPr>
          <a:xfrm>
            <a:off x="776675" y="1348150"/>
            <a:ext cx="3487500" cy="200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100" dirty="0">
              <a:solidFill>
                <a:schemeClr val="dk1"/>
              </a:solidFill>
              <a:latin typeface="Cuprum"/>
              <a:ea typeface="Cuprum"/>
              <a:cs typeface="Cuprum"/>
              <a:sym typeface="Cuprum"/>
            </a:endParaRPr>
          </a:p>
        </p:txBody>
      </p:sp>
      <p:sp>
        <p:nvSpPr>
          <p:cNvPr id="47" name="Google Shape;47;p10"/>
          <p:cNvSpPr txBox="1">
            <a:spLocks noGrp="1"/>
          </p:cNvSpPr>
          <p:nvPr>
            <p:ph type="body" idx="1"/>
          </p:nvPr>
        </p:nvSpPr>
        <p:spPr>
          <a:xfrm>
            <a:off x="1377450" y="1268050"/>
            <a:ext cx="7137900" cy="3186600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lvl="0" indent="-361950" rtl="0"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1pPr>
            <a:lvl2pPr marL="914400" lvl="1" indent="-342900" rtl="0"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23850" rtl="0">
              <a:spcBef>
                <a:spcPts val="400"/>
              </a:spcBef>
              <a:spcAft>
                <a:spcPts val="0"/>
              </a:spcAft>
              <a:buSzPts val="1500"/>
              <a:buChar char="•"/>
              <a:defRPr/>
            </a:lvl3pPr>
            <a:lvl4pPr marL="1828800" lvl="3" indent="-317500" rtl="0"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4pPr>
            <a:lvl5pPr marL="2286000" lvl="4" indent="-317500" rtl="0"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5pPr>
            <a:lvl6pPr marL="2743200" lvl="5" indent="-317500" rtl="0"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6pPr>
            <a:lvl7pPr marL="3200400" lvl="6" indent="-317500" rtl="0"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7pPr>
            <a:lvl8pPr marL="3657600" lvl="7" indent="-317500" rtl="0"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8pPr>
            <a:lvl9pPr marL="4114800" lvl="8" indent="-317500" rtl="0"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ustom Layout 1 1 1">
  <p:cSld name="CUSTOM_1_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1"/>
          <p:cNvSpPr txBox="1"/>
          <p:nvPr/>
        </p:nvSpPr>
        <p:spPr>
          <a:xfrm>
            <a:off x="776675" y="1348150"/>
            <a:ext cx="3487500" cy="200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100" dirty="0">
              <a:solidFill>
                <a:schemeClr val="dk1"/>
              </a:solidFill>
              <a:latin typeface="Cuprum"/>
              <a:ea typeface="Cuprum"/>
              <a:cs typeface="Cuprum"/>
              <a:sym typeface="Cuprum"/>
            </a:endParaRPr>
          </a:p>
        </p:txBody>
      </p:sp>
      <p:sp>
        <p:nvSpPr>
          <p:cNvPr id="50" name="Google Shape;50;p11"/>
          <p:cNvSpPr txBox="1">
            <a:spLocks noGrp="1"/>
          </p:cNvSpPr>
          <p:nvPr>
            <p:ph type="title"/>
          </p:nvPr>
        </p:nvSpPr>
        <p:spPr>
          <a:xfrm>
            <a:off x="379525" y="259194"/>
            <a:ext cx="7886700" cy="994200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11"/>
          <p:cNvSpPr txBox="1">
            <a:spLocks noGrp="1"/>
          </p:cNvSpPr>
          <p:nvPr>
            <p:ph type="body" idx="1"/>
          </p:nvPr>
        </p:nvSpPr>
        <p:spPr>
          <a:xfrm>
            <a:off x="379525" y="1253400"/>
            <a:ext cx="7416300" cy="3010800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lvl="0" indent="-361950" rtl="0"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1pPr>
            <a:lvl2pPr marL="914400" lvl="1" indent="-342900" rtl="0"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23850" rtl="0">
              <a:spcBef>
                <a:spcPts val="400"/>
              </a:spcBef>
              <a:spcAft>
                <a:spcPts val="0"/>
              </a:spcAft>
              <a:buSzPts val="1500"/>
              <a:buChar char="•"/>
              <a:defRPr/>
            </a:lvl3pPr>
            <a:lvl4pPr marL="1828800" lvl="3" indent="-317500" rtl="0"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4pPr>
            <a:lvl5pPr marL="2286000" lvl="4" indent="-317500" rtl="0"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5pPr>
            <a:lvl6pPr marL="2743200" lvl="5" indent="-317500" rtl="0"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6pPr>
            <a:lvl7pPr marL="3200400" lvl="6" indent="-317500" rtl="0"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7pPr>
            <a:lvl8pPr marL="3657600" lvl="7" indent="-317500" rtl="0"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8pPr>
            <a:lvl9pPr marL="4114800" lvl="8" indent="-317500" rtl="0"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Calibri"/>
              <a:buNone/>
              <a:defRPr sz="45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lice"/>
              <a:buNone/>
              <a:defRPr sz="1400">
                <a:solidFill>
                  <a:schemeClr val="dk1"/>
                </a:solidFill>
                <a:latin typeface="Alice"/>
                <a:ea typeface="Alice"/>
                <a:cs typeface="Alice"/>
                <a:sym typeface="Alice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lice"/>
              <a:buNone/>
              <a:defRPr sz="1400">
                <a:solidFill>
                  <a:schemeClr val="dk1"/>
                </a:solidFill>
                <a:latin typeface="Alice"/>
                <a:ea typeface="Alice"/>
                <a:cs typeface="Alice"/>
                <a:sym typeface="Alice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lice"/>
              <a:buNone/>
              <a:defRPr sz="1400">
                <a:solidFill>
                  <a:schemeClr val="dk1"/>
                </a:solidFill>
                <a:latin typeface="Alice"/>
                <a:ea typeface="Alice"/>
                <a:cs typeface="Alice"/>
                <a:sym typeface="Alice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lice"/>
              <a:buNone/>
              <a:defRPr sz="1400">
                <a:solidFill>
                  <a:schemeClr val="dk1"/>
                </a:solidFill>
                <a:latin typeface="Alice"/>
                <a:ea typeface="Alice"/>
                <a:cs typeface="Alice"/>
                <a:sym typeface="Alice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lice"/>
              <a:buNone/>
              <a:defRPr sz="1400">
                <a:solidFill>
                  <a:schemeClr val="dk1"/>
                </a:solidFill>
                <a:latin typeface="Alice"/>
                <a:ea typeface="Alice"/>
                <a:cs typeface="Alice"/>
                <a:sym typeface="Alice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lice"/>
              <a:buNone/>
              <a:defRPr sz="1400">
                <a:solidFill>
                  <a:schemeClr val="dk1"/>
                </a:solidFill>
                <a:latin typeface="Alice"/>
                <a:ea typeface="Alice"/>
                <a:cs typeface="Alice"/>
                <a:sym typeface="Alice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lice"/>
              <a:buNone/>
              <a:defRPr sz="1400">
                <a:solidFill>
                  <a:schemeClr val="dk1"/>
                </a:solidFill>
                <a:latin typeface="Alice"/>
                <a:ea typeface="Alice"/>
                <a:cs typeface="Alice"/>
                <a:sym typeface="Alice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lice"/>
              <a:buNone/>
              <a:defRPr sz="1400">
                <a:solidFill>
                  <a:schemeClr val="dk1"/>
                </a:solidFill>
                <a:latin typeface="Alice"/>
                <a:ea typeface="Alice"/>
                <a:cs typeface="Alice"/>
                <a:sym typeface="Alice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marR="0" lvl="0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Cuprum"/>
              <a:buChar char="•"/>
              <a:defRPr sz="2100" i="0" u="none" strike="noStrike" cap="none">
                <a:solidFill>
                  <a:schemeClr val="dk1"/>
                </a:solidFill>
                <a:latin typeface="Cuprum"/>
                <a:ea typeface="Cuprum"/>
                <a:cs typeface="Cuprum"/>
                <a:sym typeface="Cuprum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uprum"/>
              <a:buChar char="•"/>
              <a:defRPr sz="1800" i="0" u="none" strike="noStrike" cap="none">
                <a:solidFill>
                  <a:schemeClr val="dk1"/>
                </a:solidFill>
                <a:latin typeface="Cuprum"/>
                <a:ea typeface="Cuprum"/>
                <a:cs typeface="Cuprum"/>
                <a:sym typeface="Cuprum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Cuprum"/>
              <a:buChar char="•"/>
              <a:defRPr sz="1500" i="0" u="none" strike="noStrike" cap="none">
                <a:solidFill>
                  <a:schemeClr val="dk1"/>
                </a:solidFill>
                <a:latin typeface="Cuprum"/>
                <a:ea typeface="Cuprum"/>
                <a:cs typeface="Cuprum"/>
                <a:sym typeface="Cuprum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uprum"/>
              <a:buChar char="•"/>
              <a:defRPr sz="1400" i="0" u="none" strike="noStrike" cap="none">
                <a:solidFill>
                  <a:schemeClr val="dk1"/>
                </a:solidFill>
                <a:latin typeface="Cuprum"/>
                <a:ea typeface="Cuprum"/>
                <a:cs typeface="Cuprum"/>
                <a:sym typeface="Cuprum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uprum"/>
              <a:buChar char="•"/>
              <a:defRPr sz="1400" i="0" u="none" strike="noStrike" cap="none">
                <a:solidFill>
                  <a:schemeClr val="dk1"/>
                </a:solidFill>
                <a:latin typeface="Cuprum"/>
                <a:ea typeface="Cuprum"/>
                <a:cs typeface="Cuprum"/>
                <a:sym typeface="Cuprum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uprum"/>
              <a:buChar char="•"/>
              <a:defRPr sz="1400" i="0" u="none" strike="noStrike" cap="none">
                <a:solidFill>
                  <a:schemeClr val="dk1"/>
                </a:solidFill>
                <a:latin typeface="Cuprum"/>
                <a:ea typeface="Cuprum"/>
                <a:cs typeface="Cuprum"/>
                <a:sym typeface="Cuprum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uprum"/>
              <a:buChar char="•"/>
              <a:defRPr sz="1400" i="0" u="none" strike="noStrike" cap="none">
                <a:solidFill>
                  <a:schemeClr val="dk1"/>
                </a:solidFill>
                <a:latin typeface="Cuprum"/>
                <a:ea typeface="Cuprum"/>
                <a:cs typeface="Cuprum"/>
                <a:sym typeface="Cuprum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uprum"/>
              <a:buChar char="•"/>
              <a:defRPr sz="1400" i="0" u="none" strike="noStrike" cap="none">
                <a:solidFill>
                  <a:schemeClr val="dk1"/>
                </a:solidFill>
                <a:latin typeface="Cuprum"/>
                <a:ea typeface="Cuprum"/>
                <a:cs typeface="Cuprum"/>
                <a:sym typeface="Cuprum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uprum"/>
              <a:buChar char="•"/>
              <a:defRPr sz="1400" i="0" u="none" strike="noStrike" cap="none">
                <a:solidFill>
                  <a:schemeClr val="dk1"/>
                </a:solidFill>
                <a:latin typeface="Cuprum"/>
                <a:ea typeface="Cuprum"/>
                <a:cs typeface="Cuprum"/>
                <a:sym typeface="Cuprum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sp>
        <p:nvSpPr>
          <p:cNvPr id="9" name="Google Shape;9;p1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100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sp>
        <p:nvSpPr>
          <p:cNvPr id="10" name="Google Shape;10;p1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 dirty="0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4" r:id="rId6"/>
    <p:sldLayoutId id="2147483655" r:id="rId7"/>
    <p:sldLayoutId id="2147483656" r:id="rId8"/>
    <p:sldLayoutId id="2147483657" r:id="rId9"/>
    <p:sldLayoutId id="2147483658" r:id="rId10"/>
  </p:sldLayoutIdLst>
  <mc:AlternateContent xmlns:mc="http://schemas.openxmlformats.org/markup-compatibility/2006" xmlns:p14="http://schemas.microsoft.com/office/powerpoint/2010/main">
    <mc:Choice Requires="p14">
      <p:transition spd="slow">
        <p:fade thruBlk="1"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0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9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9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0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23"/>
          <p:cNvSpPr txBox="1">
            <a:spLocks noGrp="1"/>
          </p:cNvSpPr>
          <p:nvPr>
            <p:ph type="title"/>
          </p:nvPr>
        </p:nvSpPr>
        <p:spPr>
          <a:xfrm>
            <a:off x="161778" y="1484142"/>
            <a:ext cx="3221501" cy="2572158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lvl="0"/>
            <a:r>
              <a:rPr lang="uk-UA" sz="3200" dirty="0"/>
              <a:t>Масова культура</a:t>
            </a:r>
            <a:endParaRPr sz="3200" dirty="0"/>
          </a:p>
        </p:txBody>
      </p:sp>
      <p:sp>
        <p:nvSpPr>
          <p:cNvPr id="120" name="Google Shape;120;p23"/>
          <p:cNvSpPr txBox="1">
            <a:spLocks noGrp="1"/>
          </p:cNvSpPr>
          <p:nvPr>
            <p:ph type="body" idx="1"/>
          </p:nvPr>
        </p:nvSpPr>
        <p:spPr>
          <a:xfrm>
            <a:off x="3720905" y="182879"/>
            <a:ext cx="5310552" cy="4804117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57150" lvl="0" indent="0">
              <a:buSzPts val="2700"/>
              <a:buNone/>
            </a:pPr>
            <a:r>
              <a:rPr lang="ru-RU" dirty="0"/>
              <a:t>Загальновживана, популярна серед основної маси населення культура безвідносно приналежності до тієї чи іншої нації, держави. Масова культура комерційно </a:t>
            </a:r>
            <a:r>
              <a:rPr lang="ru-RU" dirty="0" smtClean="0"/>
              <a:t>успішна.</a:t>
            </a:r>
            <a:endParaRPr lang="ru-RU" dirty="0"/>
          </a:p>
          <a:p>
            <a:pPr marL="57150" lvl="0" indent="0">
              <a:buSzPts val="2700"/>
              <a:buNone/>
            </a:pPr>
            <a:r>
              <a:rPr lang="ru-RU" dirty="0"/>
              <a:t>Термін належить </a:t>
            </a:r>
            <a:r>
              <a:rPr lang="ru-RU" b="1" i="1" dirty="0">
                <a:solidFill>
                  <a:srgbClr val="FFC000"/>
                </a:solidFill>
              </a:rPr>
              <a:t>М. Горкгаймеру </a:t>
            </a:r>
            <a:r>
              <a:rPr lang="ru-RU" dirty="0"/>
              <a:t>(робота «Мистецтво і масова культура») та </a:t>
            </a:r>
            <a:r>
              <a:rPr lang="ru-RU" b="1" i="1" dirty="0">
                <a:solidFill>
                  <a:srgbClr val="FFC000"/>
                </a:solidFill>
              </a:rPr>
              <a:t>Д. Макдональду</a:t>
            </a:r>
            <a:r>
              <a:rPr lang="ru-RU" dirty="0"/>
              <a:t> (використовує термін «маскульт»), виник у 40-х р. 20 ст.</a:t>
            </a:r>
          </a:p>
          <a:p>
            <a:pPr marL="57150" lvl="0" indent="0">
              <a:buSzPts val="2700"/>
              <a:buNone/>
            </a:pPr>
            <a:r>
              <a:rPr lang="ru-RU" dirty="0"/>
              <a:t>До масової культури належать стандартизовані й стереотипні культурні продукти, розраховані на споживче сприйняття, часто характеризуються кітчевістю.</a:t>
            </a:r>
          </a:p>
          <a:p>
            <a:pPr marL="57150" lvl="0" indent="0">
              <a:buSzPts val="2700"/>
              <a:buNone/>
            </a:pPr>
            <a:r>
              <a:rPr lang="ru-RU" dirty="0"/>
              <a:t>Масову культуру відрізняють від елітарної та народної культури.</a:t>
            </a:r>
          </a:p>
          <a:p>
            <a:pPr marL="57150" lvl="0" indent="0" algn="l" rtl="0">
              <a:spcBef>
                <a:spcPts val="800"/>
              </a:spcBef>
              <a:spcAft>
                <a:spcPts val="0"/>
              </a:spcAft>
              <a:buSzPts val="2700"/>
              <a:buNone/>
            </a:pPr>
            <a:endParaRPr sz="27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5"/>
          <p:cNvSpPr txBox="1">
            <a:spLocks noGrp="1"/>
          </p:cNvSpPr>
          <p:nvPr>
            <p:ph type="title"/>
          </p:nvPr>
        </p:nvSpPr>
        <p:spPr>
          <a:xfrm>
            <a:off x="1377450" y="77372"/>
            <a:ext cx="7137900" cy="1190678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lvl="0"/>
            <a:r>
              <a:rPr lang="uk-UA" sz="4200" dirty="0"/>
              <a:t>Характеристики масової культури</a:t>
            </a:r>
            <a:endParaRPr sz="4200" dirty="0"/>
          </a:p>
        </p:txBody>
      </p:sp>
      <p:sp>
        <p:nvSpPr>
          <p:cNvPr id="133" name="Google Shape;133;p25"/>
          <p:cNvSpPr txBox="1">
            <a:spLocks noGrp="1"/>
          </p:cNvSpPr>
          <p:nvPr>
            <p:ph type="body" idx="1"/>
          </p:nvPr>
        </p:nvSpPr>
        <p:spPr>
          <a:xfrm>
            <a:off x="1377450" y="1146517"/>
            <a:ext cx="7400790" cy="3308208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342900" indent="-342900"/>
            <a:r>
              <a:rPr lang="uk-UA" dirty="0"/>
              <a:t>політична демократія,</a:t>
            </a:r>
          </a:p>
          <a:p>
            <a:pPr marL="342900" indent="-342900"/>
            <a:r>
              <a:rPr lang="uk-UA" dirty="0"/>
              <a:t>поширення освіти,</a:t>
            </a:r>
          </a:p>
          <a:p>
            <a:pPr marL="342900" indent="-342900"/>
            <a:r>
              <a:rPr lang="uk-UA" dirty="0"/>
              <a:t>індустріалізація, урбанізація,</a:t>
            </a:r>
          </a:p>
          <a:p>
            <a:pPr marL="342900" indent="-342900"/>
            <a:r>
              <a:rPr lang="uk-UA" dirty="0"/>
              <a:t>зміни в суспільному житті та системі моральних цінностей,</a:t>
            </a:r>
          </a:p>
          <a:p>
            <a:pPr marL="342900" indent="-342900"/>
            <a:r>
              <a:rPr lang="uk-UA" dirty="0"/>
              <a:t>масове виробництво,</a:t>
            </a:r>
          </a:p>
          <a:p>
            <a:pPr marL="342900" indent="-342900"/>
            <a:r>
              <a:rPr lang="uk-UA" dirty="0"/>
              <a:t>низький художній рівень,</a:t>
            </a:r>
          </a:p>
          <a:p>
            <a:pPr marL="342900" indent="-342900"/>
            <a:r>
              <a:rPr lang="uk-UA" dirty="0"/>
              <a:t>легкодоступна для сприйняття значною частиною населення,</a:t>
            </a:r>
          </a:p>
          <a:p>
            <a:pPr marL="342900" indent="-342900"/>
            <a:r>
              <a:rPr lang="uk-UA" dirty="0"/>
              <a:t>базується на стереотипах, штампах,</a:t>
            </a:r>
          </a:p>
          <a:p>
            <a:pPr marL="342900" indent="-342900"/>
            <a:r>
              <a:rPr lang="uk-UA" dirty="0"/>
              <a:t>орієнтована на отримання прибутку.</a:t>
            </a:r>
          </a:p>
          <a:p>
            <a:pPr marL="0" lvl="0" indent="0" algn="l" rtl="0">
              <a:spcBef>
                <a:spcPts val="800"/>
              </a:spcBef>
              <a:spcAft>
                <a:spcPts val="0"/>
              </a:spcAft>
              <a:buNone/>
            </a:pPr>
            <a:endParaRPr dirty="0"/>
          </a:p>
          <a:p>
            <a:pPr marL="0" lvl="0" indent="0" algn="l" rtl="0">
              <a:spcBef>
                <a:spcPts val="80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Масова людина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77450" y="1026942"/>
            <a:ext cx="7137900" cy="3427708"/>
          </a:xfrm>
        </p:spPr>
        <p:txBody>
          <a:bodyPr/>
          <a:lstStyle/>
          <a:p>
            <a:pPr marL="95250" indent="0">
              <a:buNone/>
            </a:pPr>
            <a:r>
              <a:rPr lang="uk-UA" dirty="0"/>
              <a:t>Поняття використовує </a:t>
            </a:r>
            <a:r>
              <a:rPr lang="uk-UA" b="1" i="1" dirty="0">
                <a:solidFill>
                  <a:srgbClr val="FFC000"/>
                </a:solidFill>
              </a:rPr>
              <a:t>Х. Ортега-і-Гассет </a:t>
            </a:r>
            <a:r>
              <a:rPr lang="uk-UA" dirty="0"/>
              <a:t>(«Бунт мас», «Дегуманізація мистецтва»). </a:t>
            </a:r>
          </a:p>
          <a:p>
            <a:pPr marL="95250" indent="0">
              <a:buNone/>
            </a:pPr>
            <a:r>
              <a:rPr lang="uk-UA" b="1" dirty="0"/>
              <a:t>Характерними рисами «людини-маси» є:</a:t>
            </a:r>
          </a:p>
          <a:p>
            <a:r>
              <a:rPr lang="uk-UA" dirty="0"/>
              <a:t>нав’язування своїх думок,</a:t>
            </a:r>
          </a:p>
          <a:p>
            <a:r>
              <a:rPr lang="uk-UA" dirty="0"/>
              <a:t>нетерпимість до іншого,</a:t>
            </a:r>
          </a:p>
          <a:p>
            <a:r>
              <a:rPr lang="uk-UA" dirty="0"/>
              <a:t>кокетливість,</a:t>
            </a:r>
          </a:p>
          <a:p>
            <a:r>
              <a:rPr lang="uk-UA" dirty="0"/>
              <a:t>неінтелектуальність,</a:t>
            </a:r>
          </a:p>
          <a:p>
            <a:r>
              <a:rPr lang="uk-UA" dirty="0"/>
              <a:t>самодостатність («примітив, що з'явився в цивілізованому світі»).</a:t>
            </a:r>
          </a:p>
          <a:p>
            <a:pPr marL="95250" indent="0">
              <a:buNone/>
            </a:pP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71794303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8449" y="1329396"/>
            <a:ext cx="2731273" cy="2726903"/>
          </a:xfrm>
        </p:spPr>
        <p:txBody>
          <a:bodyPr/>
          <a:lstStyle/>
          <a:p>
            <a:r>
              <a:rPr lang="uk-UA" sz="3200" dirty="0"/>
              <a:t>Інформаційне суспільство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678702" y="77372"/>
            <a:ext cx="5289451" cy="4627528"/>
          </a:xfrm>
        </p:spPr>
        <p:txBody>
          <a:bodyPr/>
          <a:lstStyle/>
          <a:p>
            <a:pPr marL="95250" indent="0">
              <a:buNone/>
            </a:pPr>
            <a:r>
              <a:rPr lang="uk-UA" dirty="0"/>
              <a:t>Термін застосовується для позначення особливого виду суспільної інформації постіндустріального суспільства, нової ери розвитку людської цивілізації.</a:t>
            </a:r>
          </a:p>
          <a:p>
            <a:pPr marL="95250" indent="0">
              <a:buNone/>
            </a:pPr>
            <a:r>
              <a:rPr lang="uk-UA" dirty="0"/>
              <a:t>Формування такого суспільства пов’язане з інформаційною комп’ютерною революцією (електронізація, комп’ютеризація, медіатизація та інформатизація усього суспільства). </a:t>
            </a:r>
          </a:p>
          <a:p>
            <a:pPr marL="95250" indent="0">
              <a:buNone/>
            </a:pPr>
            <a:r>
              <a:rPr lang="uk-UA" dirty="0"/>
              <a:t>Головні продукти виробництва: інформація та знання.</a:t>
            </a:r>
          </a:p>
          <a:p>
            <a:pPr marL="95250" indent="0">
              <a:buNone/>
            </a:pPr>
            <a:r>
              <a:rPr lang="uk-UA" dirty="0"/>
              <a:t>Поняття почав розробляти </a:t>
            </a:r>
            <a:r>
              <a:rPr lang="uk-UA" b="1" i="1" dirty="0">
                <a:solidFill>
                  <a:srgbClr val="FFC000"/>
                </a:solidFill>
              </a:rPr>
              <a:t>Ф. </a:t>
            </a:r>
            <a:r>
              <a:rPr lang="uk-UA" b="1" i="1" dirty="0">
                <a:solidFill>
                  <a:srgbClr val="FFC000"/>
                </a:solidFill>
              </a:rPr>
              <a:t>Махлуп</a:t>
            </a:r>
            <a:r>
              <a:rPr lang="uk-UA" b="1" i="1" dirty="0">
                <a:solidFill>
                  <a:srgbClr val="FFC000"/>
                </a:solidFill>
              </a:rPr>
              <a:t> </a:t>
            </a:r>
            <a:r>
              <a:rPr lang="uk-UA" dirty="0"/>
              <a:t>в 30-х р. 20 ст. Використовував поняття «</a:t>
            </a:r>
            <a:r>
              <a:rPr lang="uk-UA" b="1" i="1" dirty="0">
                <a:solidFill>
                  <a:srgbClr val="FFC000"/>
                </a:solidFill>
              </a:rPr>
              <a:t>індустрія знань</a:t>
            </a:r>
            <a:r>
              <a:rPr lang="uk-UA" dirty="0"/>
              <a:t>» (освіта, наукові дослідження і розробки, засоби масової інформації, інформаційні технології та інформаційні послуги)</a:t>
            </a:r>
          </a:p>
          <a:p>
            <a:pPr marL="95250" indent="0">
              <a:buNone/>
            </a:pP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98677762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p34"/>
          <p:cNvSpPr txBox="1">
            <a:spLocks noGrp="1"/>
          </p:cNvSpPr>
          <p:nvPr>
            <p:ph type="title"/>
          </p:nvPr>
        </p:nvSpPr>
        <p:spPr>
          <a:xfrm>
            <a:off x="379524" y="0"/>
            <a:ext cx="8412783" cy="1253394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lvl="0"/>
            <a:r>
              <a:rPr lang="uk-UA" dirty="0"/>
              <a:t>Характерні риси інформаційного суспільства</a:t>
            </a:r>
            <a:endParaRPr dirty="0"/>
          </a:p>
        </p:txBody>
      </p:sp>
      <p:sp>
        <p:nvSpPr>
          <p:cNvPr id="192" name="Google Shape;192;p34"/>
          <p:cNvSpPr txBox="1">
            <a:spLocks noGrp="1"/>
          </p:cNvSpPr>
          <p:nvPr>
            <p:ph type="body" idx="1"/>
          </p:nvPr>
        </p:nvSpPr>
        <p:spPr>
          <a:xfrm>
            <a:off x="133643" y="1041009"/>
            <a:ext cx="8855612" cy="2995905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342900" indent="-342900"/>
            <a:r>
              <a:rPr lang="uk-UA" dirty="0"/>
              <a:t>збільшення ролі інформації і знань в житті суспільства;</a:t>
            </a:r>
          </a:p>
          <a:p>
            <a:pPr marL="342900" indent="-342900"/>
            <a:r>
              <a:rPr lang="uk-UA" dirty="0"/>
              <a:t>зростання кількості людей, зайнятих інформаційними технологіями, комунікаціями і виробництвом інформаційних продуктів і послуг, зростання їх частки у валовому внутрішньому продукті;</a:t>
            </a:r>
          </a:p>
          <a:p>
            <a:pPr marL="342900" indent="-342900"/>
            <a:r>
              <a:rPr lang="uk-UA" dirty="0"/>
              <a:t>зростання інформатизації та ролі інформаційних технологій в суспільних та господарських відносинах;</a:t>
            </a:r>
          </a:p>
          <a:p>
            <a:pPr marL="342900" indent="-342900"/>
            <a:r>
              <a:rPr lang="uk-UA" dirty="0"/>
              <a:t>створення глобального інформаційного простору, який забезпечує  ефективну інформаційну взаємодію людей, їх доступ до світових інформаційних ресурсів та задоволення їхніх потреб щодо інформаційних продуктів і послуг.</a:t>
            </a:r>
          </a:p>
          <a:p>
            <a:pPr marL="0" lvl="0" indent="0" algn="l" rtl="0">
              <a:spcBef>
                <a:spcPts val="80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8450" y="443400"/>
            <a:ext cx="2857882" cy="3612900"/>
          </a:xfrm>
        </p:spPr>
        <p:txBody>
          <a:bodyPr/>
          <a:lstStyle/>
          <a:p>
            <a:r>
              <a:rPr lang="ru-RU" sz="3200" dirty="0"/>
              <a:t>2. </a:t>
            </a:r>
            <a:r>
              <a:rPr lang="ru-RU" sz="3200" dirty="0"/>
              <a:t>Культурне</a:t>
            </a:r>
            <a:r>
              <a:rPr lang="ru-RU" sz="3200" dirty="0"/>
              <a:t> </a:t>
            </a:r>
            <a:r>
              <a:rPr lang="ru-RU" sz="3200" dirty="0"/>
              <a:t>розмаїття</a:t>
            </a:r>
            <a:r>
              <a:rPr lang="ru-RU" sz="3200" dirty="0"/>
              <a:t> європейських суспільств і спілкування</a:t>
            </a:r>
            <a:endParaRPr lang="uk-UA" sz="32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734972" y="175846"/>
            <a:ext cx="5127674" cy="4529054"/>
          </a:xfrm>
        </p:spPr>
        <p:txBody>
          <a:bodyPr/>
          <a:lstStyle/>
          <a:p>
            <a:pPr marL="95250" indent="0">
              <a:buNone/>
            </a:pPr>
            <a:r>
              <a:rPr lang="uk-UA" dirty="0"/>
              <a:t>Елементи комунікативного культурного розмаїття:</a:t>
            </a:r>
          </a:p>
          <a:p>
            <a:r>
              <a:rPr lang="uk-UA" dirty="0"/>
              <a:t>Вербальна комунікація.</a:t>
            </a:r>
          </a:p>
          <a:p>
            <a:r>
              <a:rPr lang="uk-UA" dirty="0"/>
              <a:t>Невербальна комунікація.</a:t>
            </a:r>
          </a:p>
          <a:p>
            <a:pPr marL="95250" indent="0">
              <a:buNone/>
            </a:pPr>
            <a:r>
              <a:rPr lang="uk-UA" b="1" i="1" dirty="0">
                <a:solidFill>
                  <a:srgbClr val="FFC000"/>
                </a:solidFill>
              </a:rPr>
              <a:t>Природні вербальні мови </a:t>
            </a:r>
            <a:r>
              <a:rPr lang="uk-UA" dirty="0"/>
              <a:t>– це національні мови, що розвивалися під впливом історичних та соціокультурних процесів. Мови можуть бути висококонтекстними та низькоконтекстними, це впливає на якість міжкультурної комунікації.</a:t>
            </a:r>
          </a:p>
          <a:p>
            <a:pPr marL="95250" indent="0">
              <a:buNone/>
            </a:pPr>
            <a:r>
              <a:rPr lang="uk-UA" dirty="0"/>
              <a:t>З поширенням глобалізації а також об’єднавчих політичних процесів мовна карта Європи зазнала певних змін, але основні мовні ареали зберігаються.</a:t>
            </a:r>
          </a:p>
          <a:p>
            <a:pPr marL="95250" indent="0">
              <a:buNone/>
            </a:pP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21086342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79525" y="0"/>
            <a:ext cx="7886700" cy="752622"/>
          </a:xfrm>
        </p:spPr>
        <p:txBody>
          <a:bodyPr/>
          <a:lstStyle/>
          <a:p>
            <a:r>
              <a:rPr lang="uk-UA" dirty="0"/>
              <a:t>Невербальна комунікація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79525" y="618979"/>
            <a:ext cx="8462020" cy="3446022"/>
          </a:xfrm>
        </p:spPr>
        <p:txBody>
          <a:bodyPr/>
          <a:lstStyle/>
          <a:p>
            <a:pPr marL="95250" indent="0">
              <a:buNone/>
            </a:pPr>
            <a:r>
              <a:rPr lang="uk-UA" dirty="0"/>
              <a:t>Невербальна комунікація є національно зорієнтованою та важчою для безпосереднього розуміння без контексту. Для її розуміння важливий контекст.</a:t>
            </a:r>
          </a:p>
          <a:p>
            <a:pPr marL="95250" indent="0">
              <a:buNone/>
            </a:pPr>
            <a:r>
              <a:rPr lang="uk-UA" b="1" i="1" dirty="0">
                <a:solidFill>
                  <a:srgbClr val="FFC000"/>
                </a:solidFill>
              </a:rPr>
              <a:t>Види невербальної комунікації:</a:t>
            </a:r>
          </a:p>
          <a:p>
            <a:r>
              <a:rPr lang="uk-UA" dirty="0"/>
              <a:t>Габітарна</a:t>
            </a:r>
          </a:p>
          <a:p>
            <a:r>
              <a:rPr lang="uk-UA" dirty="0"/>
              <a:t>Кінетична</a:t>
            </a:r>
          </a:p>
          <a:p>
            <a:r>
              <a:rPr lang="uk-UA" dirty="0"/>
              <a:t>Паралінгвістична</a:t>
            </a:r>
          </a:p>
          <a:p>
            <a:r>
              <a:rPr lang="uk-UA" dirty="0"/>
              <a:t>Організація простору і часу комунікативного процесу</a:t>
            </a:r>
          </a:p>
          <a:p>
            <a:r>
              <a:rPr lang="uk-UA" dirty="0"/>
              <a:t>Опредметнена форма невербальної комунікації.</a:t>
            </a:r>
          </a:p>
          <a:p>
            <a:pPr marL="95250" indent="0">
              <a:buNone/>
            </a:pP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87702776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Міграційні процеси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77450" y="1076178"/>
            <a:ext cx="7137900" cy="3378472"/>
          </a:xfrm>
        </p:spPr>
        <p:txBody>
          <a:bodyPr/>
          <a:lstStyle/>
          <a:p>
            <a:pPr marL="95250" indent="0">
              <a:buNone/>
            </a:pPr>
            <a:r>
              <a:rPr lang="uk-UA" dirty="0"/>
              <a:t>У 2022-2023 роках рівень міграції в країнах Європи досяг пікових показників. </a:t>
            </a:r>
            <a:r>
              <a:rPr lang="uk-UA" b="1" i="1" dirty="0">
                <a:solidFill>
                  <a:srgbClr val="FFC000"/>
                </a:solidFill>
              </a:rPr>
              <a:t>Причини підвищення кількості мігрантів</a:t>
            </a:r>
            <a:r>
              <a:rPr lang="uk-UA" dirty="0"/>
              <a:t>:</a:t>
            </a:r>
          </a:p>
          <a:p>
            <a:r>
              <a:rPr lang="uk-UA" dirty="0"/>
              <a:t>військові конфлікти, зокрема війна в Україні,</a:t>
            </a:r>
          </a:p>
          <a:p>
            <a:r>
              <a:rPr lang="uk-UA" dirty="0"/>
              <a:t>наслідки пандемії </a:t>
            </a:r>
            <a:r>
              <a:rPr lang="en-US" dirty="0"/>
              <a:t>COVID-19,</a:t>
            </a:r>
          </a:p>
          <a:p>
            <a:r>
              <a:rPr lang="uk-UA" dirty="0"/>
              <a:t>гостра нестача висококваліфікованих кадрів.</a:t>
            </a:r>
          </a:p>
          <a:p>
            <a:pPr marL="95250" indent="0">
              <a:buNone/>
            </a:pPr>
            <a:r>
              <a:rPr lang="uk-UA" dirty="0"/>
              <a:t>Загалом в ЄС проживає 23,8 мільйона мігрантів, які не є громадянами держав-членів союзу, що становить 5,3% від загальної кількості жителів блоку. Три чверті цих людей мешкають у Німеччині, Іспанії, Франції та Італії.</a:t>
            </a:r>
          </a:p>
          <a:p>
            <a:pPr marL="95250" indent="0">
              <a:buNone/>
            </a:pP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98259176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8450" y="443400"/>
            <a:ext cx="2787544" cy="3612900"/>
          </a:xfrm>
        </p:spPr>
        <p:txBody>
          <a:bodyPr/>
          <a:lstStyle/>
          <a:p>
            <a:r>
              <a:rPr lang="ru-RU" sz="3200" dirty="0"/>
              <a:t>3. Культурні бар’єри спілкування в сучасних європейських суспільствах</a:t>
            </a:r>
            <a:endParaRPr lang="uk-UA" sz="32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335525" y="977704"/>
            <a:ext cx="4401300" cy="3727195"/>
          </a:xfrm>
        </p:spPr>
        <p:txBody>
          <a:bodyPr/>
          <a:lstStyle/>
          <a:p>
            <a:r>
              <a:rPr lang="uk-UA" sz="2800" dirty="0"/>
              <a:t>Конфлікт культур</a:t>
            </a:r>
          </a:p>
          <a:p>
            <a:r>
              <a:rPr lang="uk-UA" sz="2800" dirty="0"/>
              <a:t>Релігійні бар'єри</a:t>
            </a:r>
          </a:p>
          <a:p>
            <a:r>
              <a:rPr lang="uk-UA" sz="2800" dirty="0"/>
              <a:t>Світоглядні бар’єри</a:t>
            </a:r>
          </a:p>
          <a:p>
            <a:r>
              <a:rPr lang="uk-UA" sz="2800" dirty="0"/>
              <a:t>Бар’єри етнічних груп, класів.</a:t>
            </a:r>
          </a:p>
          <a:p>
            <a:r>
              <a:rPr lang="uk-UA" sz="2800" dirty="0"/>
              <a:t>Стереотипи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92475724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77450" y="70339"/>
            <a:ext cx="7137900" cy="661182"/>
          </a:xfrm>
        </p:spPr>
        <p:txBody>
          <a:bodyPr/>
          <a:lstStyle/>
          <a:p>
            <a:r>
              <a:rPr lang="uk-UA" dirty="0"/>
              <a:t>Конфлікт культур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33975" y="562708"/>
            <a:ext cx="7877907" cy="3891942"/>
          </a:xfrm>
        </p:spPr>
        <p:txBody>
          <a:bodyPr/>
          <a:lstStyle/>
          <a:p>
            <a:pPr marL="95250" indent="0">
              <a:buNone/>
            </a:pPr>
            <a:r>
              <a:rPr lang="ru-RU" dirty="0"/>
              <a:t>Конфлікт</a:t>
            </a:r>
            <a:r>
              <a:rPr lang="ru-RU" dirty="0"/>
              <a:t> в </a:t>
            </a:r>
            <a:r>
              <a:rPr lang="ru-RU" dirty="0"/>
              <a:t>основі</a:t>
            </a:r>
            <a:r>
              <a:rPr lang="ru-RU" dirty="0"/>
              <a:t> </a:t>
            </a:r>
            <a:r>
              <a:rPr lang="ru-RU" dirty="0"/>
              <a:t>якого</a:t>
            </a:r>
            <a:r>
              <a:rPr lang="ru-RU" dirty="0"/>
              <a:t> </a:t>
            </a:r>
            <a:r>
              <a:rPr lang="ru-RU" dirty="0"/>
              <a:t>знаходяться</a:t>
            </a:r>
            <a:r>
              <a:rPr lang="ru-RU" dirty="0"/>
              <a:t> культурні цінності та переконання, мовні </a:t>
            </a:r>
            <a:r>
              <a:rPr lang="ru-RU" dirty="0"/>
              <a:t>питання</a:t>
            </a:r>
            <a:r>
              <a:rPr lang="ru-RU" dirty="0"/>
              <a:t>, що є предметом </a:t>
            </a:r>
            <a:r>
              <a:rPr lang="ru-RU" dirty="0"/>
              <a:t>розбіжностей</a:t>
            </a:r>
            <a:r>
              <a:rPr lang="ru-RU" dirty="0"/>
              <a:t> </a:t>
            </a:r>
            <a:r>
              <a:rPr lang="ru-RU" dirty="0"/>
              <a:t>між</a:t>
            </a:r>
            <a:r>
              <a:rPr lang="ru-RU" dirty="0"/>
              <a:t> людьми. Може </a:t>
            </a:r>
            <a:r>
              <a:rPr lang="ru-RU" dirty="0"/>
              <a:t>виникати</a:t>
            </a:r>
            <a:r>
              <a:rPr lang="ru-RU" dirty="0"/>
              <a:t> як </a:t>
            </a:r>
            <a:r>
              <a:rPr lang="ru-RU" dirty="0"/>
              <a:t>між</a:t>
            </a:r>
            <a:r>
              <a:rPr lang="ru-RU" dirty="0"/>
              <a:t> </a:t>
            </a:r>
            <a:r>
              <a:rPr lang="ru-RU" dirty="0"/>
              <a:t>представниками</a:t>
            </a:r>
            <a:r>
              <a:rPr lang="ru-RU" dirty="0"/>
              <a:t> </a:t>
            </a:r>
            <a:r>
              <a:rPr lang="ru-RU" dirty="0"/>
              <a:t>однієї</a:t>
            </a:r>
            <a:r>
              <a:rPr lang="ru-RU" dirty="0"/>
              <a:t> культури/</a:t>
            </a:r>
            <a:r>
              <a:rPr lang="ru-RU" dirty="0"/>
              <a:t>субкультури</a:t>
            </a:r>
            <a:r>
              <a:rPr lang="ru-RU" dirty="0"/>
              <a:t>, так і </a:t>
            </a:r>
            <a:r>
              <a:rPr lang="ru-RU" dirty="0"/>
              <a:t>між</a:t>
            </a:r>
            <a:r>
              <a:rPr lang="ru-RU" dirty="0"/>
              <a:t> </a:t>
            </a:r>
            <a:r>
              <a:rPr lang="ru-RU" dirty="0"/>
              <a:t>представниками</a:t>
            </a:r>
            <a:r>
              <a:rPr lang="ru-RU" dirty="0"/>
              <a:t> різних культур. </a:t>
            </a:r>
            <a:r>
              <a:rPr lang="ru-RU" dirty="0"/>
              <a:t>Радикальний</a:t>
            </a:r>
            <a:r>
              <a:rPr lang="ru-RU" dirty="0"/>
              <a:t> </a:t>
            </a:r>
            <a:r>
              <a:rPr lang="ru-RU" dirty="0"/>
              <a:t>варіант</a:t>
            </a:r>
            <a:r>
              <a:rPr lang="ru-RU" dirty="0"/>
              <a:t> культурних </a:t>
            </a:r>
            <a:r>
              <a:rPr lang="ru-RU" dirty="0"/>
              <a:t>конфліктів</a:t>
            </a:r>
            <a:r>
              <a:rPr lang="ru-RU" dirty="0"/>
              <a:t> – </a:t>
            </a:r>
            <a:r>
              <a:rPr lang="ru-RU" b="1" i="1" dirty="0">
                <a:solidFill>
                  <a:srgbClr val="FFC000"/>
                </a:solidFill>
              </a:rPr>
              <a:t>геноцид та </a:t>
            </a:r>
            <a:r>
              <a:rPr lang="ru-RU" b="1" i="1" dirty="0">
                <a:solidFill>
                  <a:srgbClr val="FFC000"/>
                </a:solidFill>
              </a:rPr>
              <a:t>етнічні</a:t>
            </a:r>
            <a:r>
              <a:rPr lang="ru-RU" b="1" i="1" dirty="0">
                <a:solidFill>
                  <a:srgbClr val="FFC000"/>
                </a:solidFill>
              </a:rPr>
              <a:t> чистки</a:t>
            </a:r>
            <a:r>
              <a:rPr lang="ru-RU" dirty="0"/>
              <a:t>.</a:t>
            </a:r>
          </a:p>
          <a:p>
            <a:pPr marL="95250" indent="0">
              <a:buNone/>
            </a:pPr>
            <a:r>
              <a:rPr lang="ru-RU" b="1" dirty="0"/>
              <a:t>Основа культурних </a:t>
            </a:r>
            <a:r>
              <a:rPr lang="ru-RU" b="1" dirty="0"/>
              <a:t>конфліктів</a:t>
            </a:r>
            <a:r>
              <a:rPr lang="ru-RU" dirty="0"/>
              <a:t>:</a:t>
            </a:r>
          </a:p>
          <a:p>
            <a:r>
              <a:rPr lang="ru-RU" dirty="0"/>
              <a:t>незнання</a:t>
            </a:r>
            <a:r>
              <a:rPr lang="ru-RU" dirty="0"/>
              <a:t> іншої культури,</a:t>
            </a:r>
          </a:p>
          <a:p>
            <a:r>
              <a:rPr lang="ru-RU" dirty="0"/>
              <a:t>хибне</a:t>
            </a:r>
            <a:r>
              <a:rPr lang="ru-RU" dirty="0"/>
              <a:t>/</a:t>
            </a:r>
            <a:r>
              <a:rPr lang="ru-RU" dirty="0"/>
              <a:t>стереотипне</a:t>
            </a:r>
            <a:r>
              <a:rPr lang="ru-RU" dirty="0"/>
              <a:t> </a:t>
            </a:r>
            <a:r>
              <a:rPr lang="ru-RU" dirty="0"/>
              <a:t>уявлення</a:t>
            </a:r>
            <a:r>
              <a:rPr lang="ru-RU" dirty="0"/>
              <a:t> про </a:t>
            </a:r>
            <a:r>
              <a:rPr lang="ru-RU" dirty="0"/>
              <a:t>неї</a:t>
            </a:r>
            <a:r>
              <a:rPr lang="ru-RU" dirty="0"/>
              <a:t>,</a:t>
            </a:r>
          </a:p>
          <a:p>
            <a:r>
              <a:rPr lang="ru-RU" dirty="0"/>
              <a:t>незнання</a:t>
            </a:r>
            <a:r>
              <a:rPr lang="ru-RU" dirty="0"/>
              <a:t> </a:t>
            </a:r>
            <a:r>
              <a:rPr lang="ru-RU" dirty="0"/>
              <a:t>історії</a:t>
            </a:r>
            <a:r>
              <a:rPr lang="ru-RU" dirty="0"/>
              <a:t> народу.</a:t>
            </a:r>
          </a:p>
          <a:p>
            <a:pPr marL="95250" indent="0">
              <a:buNone/>
            </a:pPr>
            <a:r>
              <a:rPr lang="ru-RU" b="1" i="1" dirty="0">
                <a:solidFill>
                  <a:srgbClr val="FFC000"/>
                </a:solidFill>
              </a:rPr>
              <a:t>Аномія</a:t>
            </a:r>
            <a:r>
              <a:rPr lang="ru-RU" b="1" i="1" dirty="0">
                <a:solidFill>
                  <a:srgbClr val="FFC000"/>
                </a:solidFill>
              </a:rPr>
              <a:t> (Р. Мертон) </a:t>
            </a:r>
            <a:r>
              <a:rPr lang="ru-RU" dirty="0"/>
              <a:t>може </a:t>
            </a:r>
            <a:r>
              <a:rPr lang="ru-RU" dirty="0"/>
              <a:t>виникати</a:t>
            </a:r>
            <a:r>
              <a:rPr lang="ru-RU" dirty="0"/>
              <a:t> в </a:t>
            </a:r>
            <a:r>
              <a:rPr lang="ru-RU" dirty="0"/>
              <a:t>результаті</a:t>
            </a:r>
            <a:r>
              <a:rPr lang="ru-RU" dirty="0"/>
              <a:t> конфлікту </a:t>
            </a:r>
            <a:r>
              <a:rPr lang="ru-RU" dirty="0"/>
              <a:t>між</a:t>
            </a:r>
            <a:r>
              <a:rPr lang="ru-RU" dirty="0"/>
              <a:t> </a:t>
            </a:r>
            <a:r>
              <a:rPr lang="ru-RU" dirty="0"/>
              <a:t>визнаними</a:t>
            </a:r>
            <a:r>
              <a:rPr lang="ru-RU" dirty="0"/>
              <a:t> в культурі </a:t>
            </a:r>
            <a:r>
              <a:rPr lang="ru-RU" dirty="0"/>
              <a:t>цілями</a:t>
            </a:r>
            <a:r>
              <a:rPr lang="ru-RU" dirty="0"/>
              <a:t> і </a:t>
            </a:r>
            <a:r>
              <a:rPr lang="ru-RU" dirty="0"/>
              <a:t>соціально</a:t>
            </a:r>
            <a:r>
              <a:rPr lang="ru-RU" dirty="0"/>
              <a:t> </a:t>
            </a:r>
            <a:r>
              <a:rPr lang="ru-RU" dirty="0"/>
              <a:t>схвалюваними</a:t>
            </a:r>
            <a:r>
              <a:rPr lang="ru-RU" dirty="0"/>
              <a:t> </a:t>
            </a:r>
            <a:r>
              <a:rPr lang="ru-RU" dirty="0"/>
              <a:t>засобами</a:t>
            </a:r>
            <a:r>
              <a:rPr lang="ru-RU" dirty="0"/>
              <a:t> </a:t>
            </a:r>
            <a:r>
              <a:rPr lang="ru-RU" dirty="0"/>
              <a:t>їх</a:t>
            </a:r>
            <a:r>
              <a:rPr lang="ru-RU" dirty="0"/>
              <a:t> </a:t>
            </a:r>
            <a:r>
              <a:rPr lang="ru-RU" dirty="0"/>
              <a:t>досягнення</a:t>
            </a:r>
            <a:r>
              <a:rPr lang="ru-RU" dirty="0"/>
              <a:t>.</a:t>
            </a:r>
          </a:p>
          <a:p>
            <a:pPr marL="95250" indent="0">
              <a:buNone/>
            </a:pP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3683313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4"/>
          <p:cNvSpPr txBox="1">
            <a:spLocks noGrp="1"/>
          </p:cNvSpPr>
          <p:nvPr>
            <p:ph type="title"/>
          </p:nvPr>
        </p:nvSpPr>
        <p:spPr>
          <a:xfrm>
            <a:off x="689750" y="791300"/>
            <a:ext cx="7833600" cy="1554900"/>
          </a:xfrm>
          <a:prstGeom prst="rect">
            <a:avLst/>
          </a:prstGeom>
        </p:spPr>
        <p:txBody>
          <a:bodyPr spcFirstLastPara="1" wrap="square" lIns="68575" tIns="34275" rIns="68575" bIns="34275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 dirty="0">
                <a:solidFill>
                  <a:schemeClr val="dk2"/>
                </a:solidFill>
              </a:rPr>
              <a:t>Тема </a:t>
            </a:r>
            <a:r>
              <a:rPr lang="ru-RU" sz="3600" dirty="0" smtClean="0">
                <a:solidFill>
                  <a:schemeClr val="dk2"/>
                </a:solidFill>
              </a:rPr>
              <a:t>4</a:t>
            </a:r>
            <a:r>
              <a:rPr lang="en" sz="3600" dirty="0" smtClean="0">
                <a:solidFill>
                  <a:schemeClr val="dk2"/>
                </a:solidFill>
              </a:rPr>
              <a:t>.</a:t>
            </a:r>
            <a:r>
              <a:rPr lang="en" sz="3600" dirty="0" smtClean="0"/>
              <a:t> </a:t>
            </a:r>
          </a:p>
          <a:p>
            <a:pPr lvl="0"/>
            <a:r>
              <a:rPr lang="ru-RU" sz="3600" dirty="0"/>
              <a:t>КУЛЬТУРНІ ФАКТОРИ СПІЛКУВАННЯ В СУЧАСНИХ СУСПІЛЬСТВАХ</a:t>
            </a:r>
            <a:endParaRPr sz="3600" dirty="0"/>
          </a:p>
        </p:txBody>
      </p:sp>
      <p:sp>
        <p:nvSpPr>
          <p:cNvPr id="64" name="Google Shape;64;p14"/>
          <p:cNvSpPr txBox="1">
            <a:spLocks noGrp="1"/>
          </p:cNvSpPr>
          <p:nvPr>
            <p:ph type="subTitle" idx="1"/>
          </p:nvPr>
        </p:nvSpPr>
        <p:spPr>
          <a:xfrm>
            <a:off x="2605875" y="2346250"/>
            <a:ext cx="5557800" cy="792600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lvl="0" indent="0" algn="r" rtl="0">
              <a:spcBef>
                <a:spcPts val="800"/>
              </a:spcBef>
              <a:spcAft>
                <a:spcPts val="0"/>
              </a:spcAft>
              <a:buNone/>
            </a:pPr>
            <a:r>
              <a:rPr lang="ru-RU" dirty="0" smtClean="0"/>
              <a:t>Марія ПЕТРУШКЕВИЧ</a:t>
            </a:r>
            <a:endParaRPr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Релігійні бар’єри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95250" indent="0">
              <a:buNone/>
            </a:pPr>
            <a:r>
              <a:rPr lang="uk-UA" dirty="0"/>
              <a:t>Європейський простір є полірелігійним, у ньому поєднуються власна релігійна історія та традиції:</a:t>
            </a:r>
          </a:p>
          <a:p>
            <a:r>
              <a:rPr lang="uk-UA" dirty="0"/>
              <a:t>власні релігії (серед яких домінують різні варіанти християнства – 71,6% населення ЄС)</a:t>
            </a:r>
          </a:p>
          <a:p>
            <a:r>
              <a:rPr lang="uk-UA" dirty="0"/>
              <a:t>некласичні для європейських культур східні релігійні вчення (іслам, буддизм, іудаїзм, індуїзм)</a:t>
            </a:r>
          </a:p>
          <a:p>
            <a:r>
              <a:rPr lang="uk-UA" dirty="0"/>
              <a:t>неорелігії.</a:t>
            </a:r>
          </a:p>
          <a:p>
            <a:pPr marL="95250" indent="0">
              <a:buNone/>
            </a:pP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04477603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79525" y="259194"/>
            <a:ext cx="2876845" cy="994200"/>
          </a:xfrm>
        </p:spPr>
        <p:txBody>
          <a:bodyPr/>
          <a:lstStyle/>
          <a:p>
            <a:endParaRPr lang="uk-UA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79526" y="1253400"/>
            <a:ext cx="2666130" cy="3010800"/>
          </a:xfrm>
        </p:spPr>
        <p:txBody>
          <a:bodyPr/>
          <a:lstStyle/>
          <a:p>
            <a:endParaRPr lang="uk-UA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8812" y="0"/>
            <a:ext cx="3805311" cy="508763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84835" y="37053"/>
            <a:ext cx="5296789" cy="52456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129169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79525" y="259194"/>
            <a:ext cx="4234678" cy="994200"/>
          </a:xfrm>
        </p:spPr>
        <p:txBody>
          <a:bodyPr/>
          <a:lstStyle/>
          <a:p>
            <a:endParaRPr lang="uk-UA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79525" y="1253400"/>
            <a:ext cx="4628573" cy="3010800"/>
          </a:xfrm>
        </p:spPr>
        <p:txBody>
          <a:bodyPr/>
          <a:lstStyle/>
          <a:p>
            <a:endParaRPr lang="uk-UA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7766" y="159903"/>
            <a:ext cx="5949543" cy="51014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81930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Світоглядні бар’єри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79525" y="858129"/>
            <a:ext cx="7886700" cy="3206871"/>
          </a:xfrm>
        </p:spPr>
        <p:txBody>
          <a:bodyPr/>
          <a:lstStyle/>
          <a:p>
            <a:pPr marL="95250" indent="0">
              <a:buNone/>
            </a:pPr>
            <a:r>
              <a:rPr lang="uk-UA" dirty="0"/>
              <a:t>Світогляд є цілісною системою у якій відображаються погляди та уявлення про світ та своє місце в ньому (самосвідомість). Світогляд відображається в знаннях, принципах, стереотипах та оцінках. На формування світогляду впливають:</a:t>
            </a:r>
          </a:p>
          <a:p>
            <a:r>
              <a:rPr lang="uk-UA" dirty="0"/>
              <a:t>Історичні особливості епохи</a:t>
            </a:r>
          </a:p>
          <a:p>
            <a:r>
              <a:rPr lang="uk-UA" dirty="0"/>
              <a:t>Регіон проживання</a:t>
            </a:r>
          </a:p>
          <a:p>
            <a:r>
              <a:rPr lang="uk-UA" dirty="0"/>
              <a:t>Соціокультурна ситуація</a:t>
            </a:r>
          </a:p>
          <a:p>
            <a:r>
              <a:rPr lang="uk-UA" dirty="0"/>
              <a:t>Рівень освіченості та знань, рівень науки</a:t>
            </a:r>
          </a:p>
          <a:p>
            <a:r>
              <a:rPr lang="uk-UA" dirty="0"/>
              <a:t>Система виховання.</a:t>
            </a:r>
          </a:p>
          <a:p>
            <a:pPr marL="95250" indent="0">
              <a:buNone/>
            </a:pP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72240056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79525" y="77372"/>
            <a:ext cx="7886700" cy="689317"/>
          </a:xfrm>
        </p:spPr>
        <p:txBody>
          <a:bodyPr/>
          <a:lstStyle/>
          <a:p>
            <a:r>
              <a:rPr lang="uk-UA" dirty="0"/>
              <a:t>Світоглядні бар’єри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79524" y="956603"/>
            <a:ext cx="8602697" cy="3108398"/>
          </a:xfrm>
        </p:spPr>
        <p:txBody>
          <a:bodyPr numCol="2"/>
          <a:lstStyle/>
          <a:p>
            <a:pPr marL="95250" indent="0">
              <a:buNone/>
            </a:pPr>
            <a:r>
              <a:rPr lang="uk-UA" dirty="0"/>
              <a:t>Світогляд пов'язаний з картиною світу та ментальністю, ідеологією.</a:t>
            </a:r>
          </a:p>
          <a:p>
            <a:pPr marL="95250" indent="0">
              <a:buNone/>
            </a:pPr>
            <a:r>
              <a:rPr lang="uk-UA" b="1" i="1" dirty="0">
                <a:solidFill>
                  <a:srgbClr val="FFC000"/>
                </a:solidFill>
              </a:rPr>
              <a:t>Історичні типи світогляду:</a:t>
            </a:r>
          </a:p>
          <a:p>
            <a:r>
              <a:rPr lang="uk-UA" dirty="0"/>
              <a:t>міфологічний,</a:t>
            </a:r>
          </a:p>
          <a:p>
            <a:r>
              <a:rPr lang="uk-UA" dirty="0"/>
              <a:t>релігійний,</a:t>
            </a:r>
          </a:p>
          <a:p>
            <a:r>
              <a:rPr lang="uk-UA" dirty="0"/>
              <a:t>філософський,</a:t>
            </a:r>
          </a:p>
          <a:p>
            <a:r>
              <a:rPr lang="uk-UA" dirty="0"/>
              <a:t>науковий,</a:t>
            </a:r>
          </a:p>
          <a:p>
            <a:r>
              <a:rPr lang="uk-UA" dirty="0" smtClean="0"/>
              <a:t>повсякденний.</a:t>
            </a:r>
            <a:endParaRPr lang="uk-UA" dirty="0"/>
          </a:p>
          <a:p>
            <a:pPr marL="95250" indent="0">
              <a:buNone/>
            </a:pPr>
            <a:endParaRPr lang="uk-UA" dirty="0"/>
          </a:p>
          <a:p>
            <a:pPr marL="95250" indent="0">
              <a:buNone/>
            </a:pPr>
            <a:r>
              <a:rPr lang="uk-UA" b="1" i="1" dirty="0" smtClean="0">
                <a:solidFill>
                  <a:srgbClr val="FFC000"/>
                </a:solidFill>
              </a:rPr>
              <a:t>С</a:t>
            </a:r>
            <a:r>
              <a:rPr lang="uk-UA" b="1" i="1" dirty="0">
                <a:solidFill>
                  <a:srgbClr val="FFC000"/>
                </a:solidFill>
              </a:rPr>
              <a:t>. Гантінгтон </a:t>
            </a:r>
            <a:r>
              <a:rPr lang="uk-UA" dirty="0"/>
              <a:t>вважає, що майбутні світові зіткнення відбуватимуться через принципову розбіжність базових світоглядно-ціннісних моделей у світових регіонах, тобто як протистояння цивілізацій.</a:t>
            </a:r>
          </a:p>
          <a:p>
            <a:pPr marL="95250" indent="0">
              <a:buNone/>
            </a:pP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52060123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77450" y="63305"/>
            <a:ext cx="7137900" cy="1204745"/>
          </a:xfrm>
        </p:spPr>
        <p:txBody>
          <a:bodyPr/>
          <a:lstStyle/>
          <a:p>
            <a:r>
              <a:rPr lang="uk-UA" dirty="0"/>
              <a:t>Бар’єри етнічних груп, класів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77450" y="1821766"/>
            <a:ext cx="7137900" cy="2632884"/>
          </a:xfrm>
        </p:spPr>
        <p:txBody>
          <a:bodyPr/>
          <a:lstStyle/>
          <a:p>
            <a:pPr marL="95250" indent="0">
              <a:buNone/>
            </a:pPr>
            <a:r>
              <a:rPr lang="uk-UA" dirty="0"/>
              <a:t>Європа – історично багатонаціональна спільнота, яка в процесі глобалізації ще більше урізноманітнила своє етнічне наповнення.</a:t>
            </a:r>
          </a:p>
          <a:p>
            <a:pPr marL="95250" indent="0">
              <a:buNone/>
            </a:pPr>
            <a:r>
              <a:rPr lang="uk-UA" b="1" i="1" dirty="0">
                <a:solidFill>
                  <a:srgbClr val="FFC000"/>
                </a:solidFill>
              </a:rPr>
              <a:t>Етнічна група/спільнота </a:t>
            </a:r>
            <a:r>
              <a:rPr lang="uk-UA" dirty="0"/>
              <a:t>– це стійка соціальна група людей, що має тривалу історичну єдність, організовується як народність або нація.</a:t>
            </a:r>
          </a:p>
          <a:p>
            <a:pPr marL="95250" indent="0">
              <a:buNone/>
            </a:pP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94595177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" y="-56271"/>
            <a:ext cx="8644597" cy="1309665"/>
          </a:xfrm>
        </p:spPr>
        <p:txBody>
          <a:bodyPr/>
          <a:lstStyle/>
          <a:p>
            <a:r>
              <a:rPr lang="uk-UA" dirty="0"/>
              <a:t>«Зони» етнополітичних конфліктів Європи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39152" y="1097280"/>
            <a:ext cx="7906042" cy="3166920"/>
          </a:xfrm>
        </p:spPr>
        <p:txBody>
          <a:bodyPr/>
          <a:lstStyle/>
          <a:p>
            <a:r>
              <a:rPr lang="uk-UA" dirty="0"/>
              <a:t>Перша зона – територія Центральної Європи. Усі етнічні конфлікти тут пов’язані з розпадом Югославії та Албанією. Сюди можна віднести конфлікт в Боснії і Герцеговині (1992).</a:t>
            </a:r>
          </a:p>
          <a:p>
            <a:r>
              <a:rPr lang="uk-UA" dirty="0"/>
              <a:t>Друга зона – це російська зовнішня політика, що включає Україну, Білорусь, Грузію. Тут можна виділити Придністровський конфлікт та повномасштабну війну в Україні.</a:t>
            </a:r>
          </a:p>
          <a:p>
            <a:r>
              <a:rPr lang="uk-UA" dirty="0"/>
              <a:t>Третя зона – збройний конфлікт на території Північного Кавказу (2009–2017).</a:t>
            </a:r>
          </a:p>
          <a:p>
            <a:r>
              <a:rPr lang="uk-UA" dirty="0"/>
              <a:t>Четверта зона – це територія Південного Кавказу. Азербайджан, Вірменія, Грузія – залучені в збройні етнополітичні конфлікти.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43226113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Стереотипи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76179" y="766689"/>
            <a:ext cx="7856806" cy="3687961"/>
          </a:xfrm>
        </p:spPr>
        <p:txBody>
          <a:bodyPr/>
          <a:lstStyle/>
          <a:p>
            <a:pPr marL="95250" indent="0">
              <a:buNone/>
            </a:pPr>
            <a:r>
              <a:rPr lang="uk-UA" dirty="0"/>
              <a:t>Спрощені, схематизовані, загальноприйняті уявлення, які найчастіше засвоюються в процесі соціалізації. Допомагають сприймати, категоризувати та оцінювати явища соціального світу.</a:t>
            </a:r>
          </a:p>
          <a:p>
            <a:pPr marL="95250" indent="0">
              <a:buNone/>
            </a:pPr>
            <a:r>
              <a:rPr lang="uk-UA" dirty="0"/>
              <a:t>Теорію стереотипів розробляє </a:t>
            </a:r>
            <a:r>
              <a:rPr lang="uk-UA" b="1" i="1" dirty="0">
                <a:solidFill>
                  <a:srgbClr val="FFC000"/>
                </a:solidFill>
              </a:rPr>
              <a:t>В. </a:t>
            </a:r>
            <a:r>
              <a:rPr lang="uk-UA" b="1" i="1" dirty="0">
                <a:solidFill>
                  <a:srgbClr val="FFC000"/>
                </a:solidFill>
              </a:rPr>
              <a:t>Ліппманн</a:t>
            </a:r>
            <a:r>
              <a:rPr lang="uk-UA" b="1" i="1" dirty="0">
                <a:solidFill>
                  <a:srgbClr val="FFC000"/>
                </a:solidFill>
              </a:rPr>
              <a:t> </a:t>
            </a:r>
            <a:r>
              <a:rPr lang="uk-UA" dirty="0"/>
              <a:t>в роботі «Громадська думка» (1922).</a:t>
            </a:r>
          </a:p>
          <a:p>
            <a:pPr marL="95250" indent="0">
              <a:buNone/>
            </a:pPr>
            <a:r>
              <a:rPr lang="uk-UA" b="1" i="1" dirty="0">
                <a:solidFill>
                  <a:srgbClr val="FFC000"/>
                </a:solidFill>
              </a:rPr>
              <a:t>Стереотипи, що впливають на міжкультурну комунікацію</a:t>
            </a:r>
            <a:r>
              <a:rPr lang="uk-UA" dirty="0"/>
              <a:t>:</a:t>
            </a:r>
          </a:p>
          <a:p>
            <a:r>
              <a:rPr lang="uk-UA" dirty="0"/>
              <a:t>Класові</a:t>
            </a:r>
          </a:p>
          <a:p>
            <a:r>
              <a:rPr lang="uk-UA" dirty="0"/>
              <a:t>Расові</a:t>
            </a:r>
          </a:p>
          <a:p>
            <a:r>
              <a:rPr lang="uk-UA" dirty="0"/>
              <a:t>Етнічні</a:t>
            </a:r>
          </a:p>
          <a:p>
            <a:r>
              <a:rPr lang="uk-UA" dirty="0"/>
              <a:t>Релігійні</a:t>
            </a:r>
          </a:p>
          <a:p>
            <a:r>
              <a:rPr lang="uk-UA" dirty="0"/>
              <a:t>Гендерні </a:t>
            </a:r>
          </a:p>
          <a:p>
            <a:pPr marL="95250" indent="0">
              <a:buNone/>
            </a:pP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38064761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Походження стереотипів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uk-UA" sz="2400" dirty="0"/>
              <a:t>засвоюються в процесі соціалізації та інкультурації;</a:t>
            </a:r>
          </a:p>
          <a:p>
            <a:endParaRPr lang="uk-UA" sz="2400" dirty="0"/>
          </a:p>
          <a:p>
            <a:r>
              <a:rPr lang="uk-UA" sz="2400" dirty="0"/>
              <a:t>формуються в ході контактів із людьми;</a:t>
            </a:r>
          </a:p>
          <a:p>
            <a:endParaRPr lang="uk-UA" sz="2400" dirty="0"/>
          </a:p>
          <a:p>
            <a:r>
              <a:rPr lang="uk-UA" sz="2400" dirty="0"/>
              <a:t>вживлюються через медіаінформацію.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21902893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dirty="0"/>
              <a:t>4. Фактори, що впливають на міжкультурну комунікацію в сучасних суспільствах</a:t>
            </a:r>
            <a:endParaRPr lang="uk-UA" sz="28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47514" y="147711"/>
            <a:ext cx="5127674" cy="4874455"/>
          </a:xfrm>
        </p:spPr>
        <p:txBody>
          <a:bodyPr/>
          <a:lstStyle/>
          <a:p>
            <a:r>
              <a:rPr lang="uk-UA" b="1" i="1" dirty="0">
                <a:solidFill>
                  <a:srgbClr val="FFC000"/>
                </a:solidFill>
              </a:rPr>
              <a:t>Демократичний політичний устрій </a:t>
            </a:r>
            <a:r>
              <a:rPr lang="uk-UA" dirty="0"/>
              <a:t>– легітимним джерелом влади в державі визнається її народ.</a:t>
            </a:r>
          </a:p>
          <a:p>
            <a:r>
              <a:rPr lang="uk-UA" b="1" i="1" dirty="0">
                <a:solidFill>
                  <a:srgbClr val="FFC000"/>
                </a:solidFill>
              </a:rPr>
              <a:t>Свобода слова </a:t>
            </a:r>
            <a:r>
              <a:rPr lang="uk-UA" dirty="0"/>
              <a:t>– одне з основоположних прав людини/спільноти вільного висловлення своїх ідей та думок. Відсутність цензури та санкцій за правомірні висловлювання. </a:t>
            </a:r>
          </a:p>
          <a:p>
            <a:r>
              <a:rPr lang="uk-UA" b="1" i="1" dirty="0">
                <a:solidFill>
                  <a:srgbClr val="FFC000"/>
                </a:solidFill>
              </a:rPr>
              <a:t>Егалітаризм</a:t>
            </a:r>
            <a:r>
              <a:rPr lang="uk-UA" dirty="0"/>
              <a:t> – базовий принцип пріоритету всезагальної економічної, політичної, правової рівності в організації суспільства.</a:t>
            </a:r>
          </a:p>
          <a:p>
            <a:r>
              <a:rPr lang="uk-UA" b="1" i="1" dirty="0">
                <a:solidFill>
                  <a:srgbClr val="FFC000"/>
                </a:solidFill>
              </a:rPr>
              <a:t>Емансипація</a:t>
            </a:r>
            <a:r>
              <a:rPr lang="uk-UA" dirty="0"/>
              <a:t> – скасування обмежень у правах та звільнення від залежності, розширення прав та свобод.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5362479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5"/>
          <p:cNvSpPr txBox="1">
            <a:spLocks noGrp="1"/>
          </p:cNvSpPr>
          <p:nvPr>
            <p:ph type="title"/>
          </p:nvPr>
        </p:nvSpPr>
        <p:spPr>
          <a:xfrm>
            <a:off x="152400" y="443400"/>
            <a:ext cx="2858086" cy="3612900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lvl="0"/>
            <a:r>
              <a:rPr lang="ru-RU" sz="4000" dirty="0"/>
              <a:t>1. Основні </a:t>
            </a:r>
            <a:r>
              <a:rPr lang="ru-RU" sz="4000" dirty="0"/>
              <a:t>тенденції</a:t>
            </a:r>
            <a:r>
              <a:rPr lang="ru-RU" sz="4000" dirty="0"/>
              <a:t> </a:t>
            </a:r>
            <a:r>
              <a:rPr lang="ru-RU" sz="4000" dirty="0"/>
              <a:t>розвитку</a:t>
            </a:r>
            <a:r>
              <a:rPr lang="ru-RU" sz="4000" dirty="0"/>
              <a:t> сучасних суспільств</a:t>
            </a:r>
            <a:endParaRPr sz="4000" dirty="0"/>
          </a:p>
        </p:txBody>
      </p:sp>
      <p:sp>
        <p:nvSpPr>
          <p:cNvPr id="70" name="Google Shape;70;p15"/>
          <p:cNvSpPr txBox="1">
            <a:spLocks noGrp="1"/>
          </p:cNvSpPr>
          <p:nvPr>
            <p:ph type="body" idx="1"/>
          </p:nvPr>
        </p:nvSpPr>
        <p:spPr>
          <a:xfrm>
            <a:off x="4121833" y="1385668"/>
            <a:ext cx="4897475" cy="3657387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indent="-457200"/>
            <a:r>
              <a:rPr lang="ru-RU" sz="3200" dirty="0"/>
              <a:t>Глобалізація</a:t>
            </a:r>
            <a:endParaRPr lang="ru-RU" sz="3200" dirty="0"/>
          </a:p>
          <a:p>
            <a:pPr indent="-457200"/>
            <a:r>
              <a:rPr lang="ru-RU" sz="3200" dirty="0"/>
              <a:t>Масова культура</a:t>
            </a:r>
          </a:p>
          <a:p>
            <a:pPr indent="-457200"/>
            <a:r>
              <a:rPr lang="ru-RU" sz="3200" dirty="0"/>
              <a:t>Інформаційне</a:t>
            </a:r>
            <a:r>
              <a:rPr lang="ru-RU" sz="3200" dirty="0"/>
              <a:t> суспільство</a:t>
            </a:r>
          </a:p>
          <a:p>
            <a:pPr marL="0" lvl="0" indent="0" algn="l" rtl="0">
              <a:spcBef>
                <a:spcPts val="800"/>
              </a:spcBef>
              <a:spcAft>
                <a:spcPts val="0"/>
              </a:spcAft>
              <a:buNone/>
            </a:pPr>
            <a:endParaRPr sz="2200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dirty="0"/>
              <a:t>Фактори, що впливають на міжкультурну комунікацію в сучасних суспільствах</a:t>
            </a:r>
            <a:endParaRPr lang="uk-UA" sz="28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664634" y="147710"/>
            <a:ext cx="5331655" cy="4557189"/>
          </a:xfrm>
        </p:spPr>
        <p:txBody>
          <a:bodyPr/>
          <a:lstStyle/>
          <a:p>
            <a:r>
              <a:rPr lang="uk-UA" b="1" i="1" dirty="0">
                <a:solidFill>
                  <a:srgbClr val="FFC000"/>
                </a:solidFill>
              </a:rPr>
              <a:t>Гендерна рівність </a:t>
            </a:r>
            <a:r>
              <a:rPr lang="uk-UA" dirty="0"/>
              <a:t>– передбачає відсутність привілеїв за статтю, заборону дискримінації, а також свободу вибору, розвитку, пошуку кожної особистості. Це концепція забезпечення рівних прав, обов’язків і можливостей між чоловіками та жінками в правовій, соціальній і приватній сферах. Передбачає рівний правовий статус жінок і чоловіків, однакову відповідальність та можливості для реалізації, що дає змогу особам обох статей брати рівну участь у всіх сферах життєдіяльності суспільства, мати рівний доступ до процесу ухвалення рішень і розподілу ресурсів. Гендерна рівність є п’ятою з сімнадцяти Цілей сталого розвитку Організації Об’єднаних Націй.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412411143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dirty="0"/>
              <a:t>Фактори, що впливають на міжкультурну комунікацію в сучасних суспільствах</a:t>
            </a:r>
            <a:endParaRPr lang="uk-UA" sz="28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734972" y="1"/>
            <a:ext cx="5268351" cy="5050302"/>
          </a:xfrm>
        </p:spPr>
        <p:txBody>
          <a:bodyPr/>
          <a:lstStyle/>
          <a:p>
            <a:pPr marL="95250" indent="0">
              <a:buNone/>
            </a:pPr>
            <a:r>
              <a:rPr lang="uk-UA" sz="1900" b="1" i="1" dirty="0">
                <a:solidFill>
                  <a:srgbClr val="FFC000"/>
                </a:solidFill>
              </a:rPr>
              <a:t>Ринок інформаційних технологій </a:t>
            </a:r>
            <a:r>
              <a:rPr lang="uk-UA" sz="1900" dirty="0"/>
              <a:t>– організована система економічних та правових відносин щодо розповсюдження інформаційної продукції, технологій та послуг.</a:t>
            </a:r>
          </a:p>
          <a:p>
            <a:pPr marL="95250" indent="0">
              <a:buNone/>
            </a:pPr>
            <a:r>
              <a:rPr lang="uk-UA" sz="1900" dirty="0"/>
              <a:t>Кроки щодо запровадження цифрового ринку ЄС: у 2014 році Європейський Союз заявив про створення Єдиного цифрового ринку ЄС як одного з основних пріоритетів діяльності Європейської Комісії під керівництвом Ж.-К. Юнкера. Для цього Європейська Комісія запропонувала пакет законодавчих ініціатив, які мали на меті:</a:t>
            </a:r>
          </a:p>
          <a:p>
            <a:r>
              <a:rPr lang="uk-UA" sz="1900" dirty="0"/>
              <a:t>покращити доступ споживачів і бізнесу до цифрових послуг,</a:t>
            </a:r>
          </a:p>
          <a:p>
            <a:r>
              <a:rPr lang="uk-UA" sz="1900" dirty="0"/>
              <a:t>створити умови для процвітання та функціонування  цифрових мереж та інноваційних сервісів,</a:t>
            </a:r>
          </a:p>
          <a:p>
            <a:r>
              <a:rPr lang="uk-UA" sz="1900" dirty="0"/>
              <a:t>наростити потенціал цифрової економіки. </a:t>
            </a:r>
          </a:p>
          <a:p>
            <a:pPr marL="95250" indent="0">
              <a:buNone/>
            </a:pP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56926968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4692" y="928468"/>
            <a:ext cx="2743200" cy="3127832"/>
          </a:xfrm>
        </p:spPr>
        <p:txBody>
          <a:bodyPr/>
          <a:lstStyle/>
          <a:p>
            <a:r>
              <a:rPr lang="uk-UA" sz="3200" dirty="0"/>
              <a:t>Глобалізація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706836" y="112541"/>
            <a:ext cx="5331655" cy="4909731"/>
          </a:xfrm>
        </p:spPr>
        <p:txBody>
          <a:bodyPr/>
          <a:lstStyle/>
          <a:p>
            <a:pPr marL="95250" indent="0">
              <a:buNone/>
            </a:pPr>
            <a:r>
              <a:rPr lang="uk-UA" sz="1900" dirty="0"/>
              <a:t>Складний всеохоплюючий процес всесвітнього економічного, політичного та культурного об’єднання, один із етапів капіталістичного розвитку.</a:t>
            </a:r>
          </a:p>
          <a:p>
            <a:pPr marL="95250" indent="0">
              <a:buNone/>
            </a:pPr>
            <a:r>
              <a:rPr lang="uk-UA" sz="1900" dirty="0"/>
              <a:t>Глобалізація може відбуватися в межах держав, регіонів чи всього світу. Вона пов’язується із поширенням демократичних організацій. Важливим елементом глобалізації є </a:t>
            </a:r>
            <a:r>
              <a:rPr lang="uk-UA" sz="1900" b="1" i="1" dirty="0">
                <a:solidFill>
                  <a:srgbClr val="FFC000"/>
                </a:solidFill>
              </a:rPr>
              <a:t>уніфікація</a:t>
            </a:r>
            <a:r>
              <a:rPr lang="uk-UA" sz="1900" dirty="0"/>
              <a:t> – узагальнення, створення єдиної системи чи форми, своєрідна однаковість/подібність. Через уніфікацію глобалізаційні процеси можуть бути небезпечними, оскільки під їх впливом втрачається релігійна, культурна, а також комунікативна самобутність окремих народів.</a:t>
            </a:r>
          </a:p>
          <a:p>
            <a:pPr marL="95250" indent="0">
              <a:buNone/>
            </a:pPr>
            <a:r>
              <a:rPr lang="uk-UA" sz="1900" dirty="0"/>
              <a:t>Глобалізація пов’язана із </a:t>
            </a:r>
            <a:r>
              <a:rPr lang="uk-UA" sz="1900" b="1" i="1" dirty="0">
                <a:solidFill>
                  <a:srgbClr val="FFC000"/>
                </a:solidFill>
              </a:rPr>
              <a:t>вестернізацією культури</a:t>
            </a:r>
            <a:r>
              <a:rPr lang="uk-UA" sz="1900" dirty="0"/>
              <a:t>. Значну роль в поширенні глобалізації мають інформаційно-технологічні здобутки та міжнародна торгівля.</a:t>
            </a:r>
          </a:p>
          <a:p>
            <a:pPr marL="95250" indent="0">
              <a:buNone/>
            </a:pPr>
            <a:endParaRPr lang="uk-UA" sz="2000" dirty="0"/>
          </a:p>
        </p:txBody>
      </p:sp>
    </p:spTree>
    <p:extLst>
      <p:ext uri="{BB962C8B-B14F-4D97-AF65-F5344CB8AC3E}">
        <p14:creationId xmlns:p14="http://schemas.microsoft.com/office/powerpoint/2010/main" val="28472583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17"/>
          <p:cNvSpPr txBox="1">
            <a:spLocks noGrp="1"/>
          </p:cNvSpPr>
          <p:nvPr>
            <p:ph type="title"/>
          </p:nvPr>
        </p:nvSpPr>
        <p:spPr>
          <a:xfrm>
            <a:off x="379525" y="259194"/>
            <a:ext cx="7886700" cy="994200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lvl="0"/>
            <a:r>
              <a:rPr lang="uk-UA" dirty="0"/>
              <a:t>Специфічні поняття</a:t>
            </a:r>
            <a:endParaRPr dirty="0"/>
          </a:p>
        </p:txBody>
      </p:sp>
      <p:sp>
        <p:nvSpPr>
          <p:cNvPr id="83" name="Google Shape;83;p17"/>
          <p:cNvSpPr txBox="1">
            <a:spLocks noGrp="1"/>
          </p:cNvSpPr>
          <p:nvPr>
            <p:ph type="body" idx="1"/>
          </p:nvPr>
        </p:nvSpPr>
        <p:spPr>
          <a:xfrm>
            <a:off x="379524" y="928467"/>
            <a:ext cx="4009595" cy="3249637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95250" lv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uk-UA" sz="2000" dirty="0"/>
              <a:t>Соціолог </a:t>
            </a:r>
            <a:r>
              <a:rPr lang="uk-UA" sz="2000" b="1" i="1" dirty="0">
                <a:solidFill>
                  <a:srgbClr val="FFC000"/>
                </a:solidFill>
              </a:rPr>
              <a:t>Р. </a:t>
            </a:r>
            <a:r>
              <a:rPr lang="uk-UA" sz="2000" b="1" i="1" dirty="0">
                <a:solidFill>
                  <a:srgbClr val="FFC000"/>
                </a:solidFill>
              </a:rPr>
              <a:t>Робертсон</a:t>
            </a:r>
            <a:r>
              <a:rPr lang="uk-UA" sz="2000" b="1" i="1" dirty="0">
                <a:solidFill>
                  <a:srgbClr val="FFC000"/>
                </a:solidFill>
              </a:rPr>
              <a:t> </a:t>
            </a:r>
            <a:r>
              <a:rPr lang="uk-UA" sz="2000" dirty="0"/>
              <a:t>дотримується думки, що глобальне не може бути протиставлено локальному, універсальне – приватному; локальне є аспектом глобалізації, глобальне створює локальне. Запропонував використовувати термін «</a:t>
            </a:r>
            <a:r>
              <a:rPr lang="uk-UA" sz="2000" b="1" i="1" dirty="0">
                <a:solidFill>
                  <a:srgbClr val="FFC000"/>
                </a:solidFill>
              </a:rPr>
              <a:t>глокалізація</a:t>
            </a:r>
            <a:r>
              <a:rPr lang="uk-UA" sz="2000" dirty="0"/>
              <a:t>» (локалізація+глобалізація, їх сучасне взаємне здійснення).</a:t>
            </a:r>
          </a:p>
          <a:p>
            <a:pPr marL="9525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</a:pPr>
            <a:endParaRPr b="1" dirty="0"/>
          </a:p>
        </p:txBody>
      </p:sp>
      <p:sp>
        <p:nvSpPr>
          <p:cNvPr id="84" name="Google Shape;84;p17"/>
          <p:cNvSpPr txBox="1">
            <a:spLocks noGrp="1"/>
          </p:cNvSpPr>
          <p:nvPr>
            <p:ph type="body" idx="2"/>
          </p:nvPr>
        </p:nvSpPr>
        <p:spPr>
          <a:xfrm>
            <a:off x="4678950" y="801859"/>
            <a:ext cx="4085222" cy="3263092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95250" lvl="0" indent="0">
              <a:lnSpc>
                <a:spcPct val="100000"/>
              </a:lnSpc>
              <a:buNone/>
            </a:pPr>
            <a:r>
              <a:rPr lang="uk-UA" sz="2000" b="1" i="1" dirty="0">
                <a:solidFill>
                  <a:srgbClr val="FFC000"/>
                </a:solidFill>
              </a:rPr>
              <a:t>М. </a:t>
            </a:r>
            <a:r>
              <a:rPr lang="uk-UA" sz="2000" b="1" i="1" dirty="0">
                <a:solidFill>
                  <a:srgbClr val="FFC000"/>
                </a:solidFill>
              </a:rPr>
              <a:t>Маклюен</a:t>
            </a:r>
            <a:r>
              <a:rPr lang="uk-UA" sz="2000" b="1" i="1" dirty="0">
                <a:solidFill>
                  <a:srgbClr val="FFC000"/>
                </a:solidFill>
              </a:rPr>
              <a:t> </a:t>
            </a:r>
            <a:r>
              <a:rPr lang="uk-UA" sz="2000" dirty="0"/>
              <a:t>в творі «Галактика </a:t>
            </a:r>
            <a:r>
              <a:rPr lang="uk-UA" sz="2000" dirty="0"/>
              <a:t>Ґутенберга</a:t>
            </a:r>
            <a:r>
              <a:rPr lang="uk-UA" sz="2000" dirty="0"/>
              <a:t>» («</a:t>
            </a:r>
            <a:r>
              <a:rPr lang="en-US" sz="2000" dirty="0"/>
              <a:t>The Gutenberg Galaxy», 1962) </a:t>
            </a:r>
            <a:r>
              <a:rPr lang="uk-UA" sz="2000" dirty="0"/>
              <a:t>пропонує термін «</a:t>
            </a:r>
            <a:r>
              <a:rPr lang="uk-UA" sz="2000" b="1" i="1" dirty="0">
                <a:solidFill>
                  <a:srgbClr val="FFC000"/>
                </a:solidFill>
              </a:rPr>
              <a:t>глобальне село</a:t>
            </a:r>
            <a:r>
              <a:rPr lang="uk-UA" sz="2000" dirty="0"/>
              <a:t>» - можливість подолання за допомогою мас-медіа просторових та часових бар’єрів, стрімке поширення інформації, близькість та доступність світу для кожної людини. Повна взаємозалежність всіх людських груп, націй, культур та релігій.</a:t>
            </a:r>
          </a:p>
          <a:p>
            <a:pPr marL="95250" lvl="0" indent="0" algn="l" rtl="0">
              <a:spcBef>
                <a:spcPts val="800"/>
              </a:spcBef>
              <a:spcAft>
                <a:spcPts val="0"/>
              </a:spcAft>
              <a:buSzPts val="2100"/>
              <a:buNone/>
            </a:pPr>
            <a:endParaRPr b="1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0"/>
          <p:cNvSpPr txBox="1">
            <a:spLocks noGrp="1"/>
          </p:cNvSpPr>
          <p:nvPr>
            <p:ph type="title"/>
          </p:nvPr>
        </p:nvSpPr>
        <p:spPr>
          <a:xfrm>
            <a:off x="1377450" y="273850"/>
            <a:ext cx="7137900" cy="758314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lvl="0"/>
            <a:r>
              <a:rPr lang="uk-UA" dirty="0"/>
              <a:t>Види глобалізації</a:t>
            </a:r>
            <a:endParaRPr dirty="0"/>
          </a:p>
        </p:txBody>
      </p:sp>
      <p:sp>
        <p:nvSpPr>
          <p:cNvPr id="103" name="Google Shape;103;p20"/>
          <p:cNvSpPr txBox="1">
            <a:spLocks noGrp="1"/>
          </p:cNvSpPr>
          <p:nvPr>
            <p:ph type="body" idx="1"/>
          </p:nvPr>
        </p:nvSpPr>
        <p:spPr>
          <a:xfrm>
            <a:off x="1723292" y="1032164"/>
            <a:ext cx="6792058" cy="3422486"/>
          </a:xfrm>
          <a:prstGeom prst="rect">
            <a:avLst/>
          </a:prstGeom>
        </p:spPr>
        <p:txBody>
          <a:bodyPr spcFirstLastPara="1" wrap="square" lIns="68575" tIns="34275" rIns="68575" bIns="34275" numCol="2" anchor="t" anchorCtr="0">
            <a:noAutofit/>
          </a:bodyPr>
          <a:lstStyle/>
          <a:p>
            <a:pPr marL="342900" indent="-342900"/>
            <a:r>
              <a:rPr lang="uk-UA" sz="2000" dirty="0"/>
              <a:t>фінансово-економічна;</a:t>
            </a:r>
          </a:p>
          <a:p>
            <a:pPr marL="342900" indent="-342900"/>
            <a:r>
              <a:rPr lang="uk-UA" sz="2000" dirty="0"/>
              <a:t>політична;</a:t>
            </a:r>
          </a:p>
          <a:p>
            <a:pPr marL="342900" indent="-342900"/>
            <a:r>
              <a:rPr lang="uk-UA" sz="2000" dirty="0"/>
              <a:t>ідеологічна;</a:t>
            </a:r>
          </a:p>
          <a:p>
            <a:pPr marL="342900" indent="-342900"/>
            <a:r>
              <a:rPr lang="uk-UA" sz="2000" dirty="0"/>
              <a:t>соціальна;</a:t>
            </a:r>
          </a:p>
          <a:p>
            <a:pPr marL="342900" indent="-342900"/>
            <a:r>
              <a:rPr lang="uk-UA" sz="2000" dirty="0"/>
              <a:t>суспільна;</a:t>
            </a:r>
          </a:p>
          <a:p>
            <a:pPr marL="342900" indent="-342900"/>
            <a:r>
              <a:rPr lang="uk-UA" sz="2000" dirty="0"/>
              <a:t>військово-політична;</a:t>
            </a:r>
          </a:p>
          <a:p>
            <a:pPr marL="342900" indent="-342900"/>
            <a:r>
              <a:rPr lang="uk-UA" sz="2000" dirty="0"/>
              <a:t>інформаційна;</a:t>
            </a:r>
          </a:p>
          <a:p>
            <a:pPr marL="342900" indent="-342900"/>
            <a:r>
              <a:rPr lang="uk-UA" sz="2000" dirty="0"/>
              <a:t>мовна;</a:t>
            </a:r>
          </a:p>
          <a:p>
            <a:pPr marL="342900" indent="-342900"/>
            <a:r>
              <a:rPr lang="uk-UA" sz="2000" dirty="0"/>
              <a:t>культурна;</a:t>
            </a:r>
          </a:p>
          <a:p>
            <a:pPr marL="342900" indent="-342900"/>
            <a:r>
              <a:rPr lang="uk-UA" sz="2000" dirty="0"/>
              <a:t>морально-етична;</a:t>
            </a:r>
          </a:p>
          <a:p>
            <a:pPr marL="342900" indent="-342900"/>
            <a:r>
              <a:rPr lang="uk-UA" sz="2000" dirty="0"/>
              <a:t>екологічна;</a:t>
            </a:r>
          </a:p>
          <a:p>
            <a:pPr marL="342900" indent="-342900"/>
            <a:r>
              <a:rPr lang="uk-UA" sz="2000" dirty="0"/>
              <a:t>технічна;</a:t>
            </a:r>
          </a:p>
          <a:p>
            <a:pPr marL="342900" indent="-342900"/>
            <a:r>
              <a:rPr lang="uk-UA" sz="2000" dirty="0"/>
              <a:t>нормативно-правова;</a:t>
            </a:r>
          </a:p>
          <a:p>
            <a:pPr marL="342900" indent="-342900"/>
            <a:r>
              <a:rPr lang="uk-UA" sz="2000" dirty="0"/>
              <a:t>безпеки;</a:t>
            </a:r>
          </a:p>
          <a:p>
            <a:pPr marL="342900" indent="-342900"/>
            <a:r>
              <a:rPr lang="uk-UA" sz="2000" dirty="0"/>
              <a:t>міжнародних відносин;</a:t>
            </a:r>
          </a:p>
          <a:p>
            <a:pPr marL="342900" indent="-342900"/>
            <a:r>
              <a:rPr lang="uk-UA" sz="2000" dirty="0"/>
              <a:t>державно-управлінських відносин.</a:t>
            </a:r>
          </a:p>
          <a:p>
            <a:pPr marL="0" lvl="0" indent="0" algn="l" rtl="0">
              <a:spcBef>
                <a:spcPts val="800"/>
              </a:spcBef>
              <a:spcAft>
                <a:spcPts val="0"/>
              </a:spcAft>
              <a:buNone/>
            </a:pPr>
            <a:endParaRPr sz="2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21"/>
          <p:cNvSpPr txBox="1">
            <a:spLocks noGrp="1"/>
          </p:cNvSpPr>
          <p:nvPr>
            <p:ph type="title"/>
          </p:nvPr>
        </p:nvSpPr>
        <p:spPr>
          <a:xfrm>
            <a:off x="379525" y="187036"/>
            <a:ext cx="8314202" cy="685161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lvl="0"/>
            <a:r>
              <a:rPr lang="uk-UA" dirty="0"/>
              <a:t>Види глобалізації</a:t>
            </a:r>
            <a:endParaRPr dirty="0"/>
          </a:p>
        </p:txBody>
      </p:sp>
      <p:sp>
        <p:nvSpPr>
          <p:cNvPr id="109" name="Google Shape;109;p21"/>
          <p:cNvSpPr txBox="1">
            <a:spLocks noGrp="1"/>
          </p:cNvSpPr>
          <p:nvPr>
            <p:ph type="body" idx="1"/>
          </p:nvPr>
        </p:nvSpPr>
        <p:spPr>
          <a:xfrm>
            <a:off x="239151" y="661182"/>
            <a:ext cx="8771206" cy="3474720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lvl="0" indent="0">
              <a:buNone/>
            </a:pPr>
            <a:r>
              <a:rPr lang="uk-UA" sz="1900" b="1" i="1" dirty="0">
                <a:solidFill>
                  <a:srgbClr val="FFC000"/>
                </a:solidFill>
              </a:rPr>
              <a:t>Глобалізація суспільна </a:t>
            </a:r>
            <a:r>
              <a:rPr lang="uk-UA" sz="1900" dirty="0"/>
              <a:t>проявляється в становленні й розвитку системи неурядових організацій як активних учасників державної політики, міжнародних відносин, гуманітарних проєктів і програм розвитку.</a:t>
            </a:r>
          </a:p>
          <a:p>
            <a:pPr marL="0" lvl="0" indent="0">
              <a:buNone/>
            </a:pPr>
            <a:r>
              <a:rPr lang="uk-UA" sz="1900" b="1" i="1" dirty="0">
                <a:solidFill>
                  <a:srgbClr val="FFC000"/>
                </a:solidFill>
              </a:rPr>
              <a:t>Глобалізація культурна </a:t>
            </a:r>
            <a:r>
              <a:rPr lang="uk-UA" sz="1900" dirty="0"/>
              <a:t>проявляється, з одного боку, в розвитку культурних зв’язків між націями і державами, з іншого — містить процес гомогенізації в рамках американської культурної експансії за рахунок втрат людства в традиційній диверсифікації культур.</a:t>
            </a:r>
          </a:p>
          <a:p>
            <a:pPr marL="0" lvl="0" indent="0">
              <a:buNone/>
            </a:pPr>
            <a:r>
              <a:rPr lang="uk-UA" sz="1900" b="1" i="1" dirty="0">
                <a:solidFill>
                  <a:srgbClr val="FFC000"/>
                </a:solidFill>
              </a:rPr>
              <a:t>Глобалізація інформаційна </a:t>
            </a:r>
            <a:r>
              <a:rPr lang="uk-UA" sz="1900" dirty="0"/>
              <a:t>— переважно вільні інформаційні потоки між державами, суспільствами і людьми.</a:t>
            </a:r>
          </a:p>
          <a:p>
            <a:pPr marL="0" lvl="0" indent="0">
              <a:buNone/>
            </a:pPr>
            <a:r>
              <a:rPr lang="uk-UA" sz="1900" b="1" i="1" dirty="0">
                <a:solidFill>
                  <a:srgbClr val="FFC000"/>
                </a:solidFill>
              </a:rPr>
              <a:t>Глобалізація мовна </a:t>
            </a:r>
            <a:r>
              <a:rPr lang="uk-UA" sz="1900" dirty="0"/>
              <a:t>проявляється в рамках наростання популярності англійської мови у глобальній мережі Інтернету, на телебаченні, радіо, у науковій літературі, представленні технологічних відкриттів.</a:t>
            </a:r>
          </a:p>
          <a:p>
            <a:pPr marL="0" lvl="0" indent="0" algn="l" rtl="0">
              <a:spcBef>
                <a:spcPts val="800"/>
              </a:spcBef>
              <a:spcAft>
                <a:spcPts val="0"/>
              </a:spcAft>
              <a:buNone/>
            </a:pPr>
            <a:endParaRPr dirty="0"/>
          </a:p>
          <a:p>
            <a:pPr marL="0" lvl="0" indent="0" algn="l" rtl="0">
              <a:spcBef>
                <a:spcPts val="80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79525" y="70338"/>
            <a:ext cx="7886700" cy="815927"/>
          </a:xfrm>
        </p:spPr>
        <p:txBody>
          <a:bodyPr/>
          <a:lstStyle/>
          <a:p>
            <a:r>
              <a:rPr lang="uk-UA" dirty="0"/>
              <a:t>Позитивні риси глобалізації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3306" y="611945"/>
            <a:ext cx="8883746" cy="3453055"/>
          </a:xfrm>
        </p:spPr>
        <p:txBody>
          <a:bodyPr/>
          <a:lstStyle/>
          <a:p>
            <a:r>
              <a:rPr lang="uk-UA" dirty="0"/>
              <a:t>зміцнення зв’язків між найвіддаленішими куточками планети;</a:t>
            </a:r>
          </a:p>
          <a:p>
            <a:r>
              <a:rPr lang="uk-UA" dirty="0"/>
              <a:t>поширення ідей та інформації, технологій, ціннісних орієнтацій, способу життя, поведінки;</a:t>
            </a:r>
          </a:p>
          <a:p>
            <a:r>
              <a:rPr lang="uk-UA" dirty="0"/>
              <a:t>зростаюча інтенсивність взаємозв’язків у сфері торгівлі, фінансів, міграції населення внаслідок розвитку всеосяжних систем транспорту й комунікацій;</a:t>
            </a:r>
          </a:p>
          <a:p>
            <a:r>
              <a:rPr lang="uk-UA" dirty="0"/>
              <a:t>стирання граней між місцевими та всепланетарними подіями; </a:t>
            </a:r>
            <a:endParaRPr lang="uk-UA" dirty="0" smtClean="0"/>
          </a:p>
          <a:p>
            <a:r>
              <a:rPr lang="uk-UA" dirty="0" smtClean="0"/>
              <a:t>заємопроникнення</a:t>
            </a:r>
            <a:r>
              <a:rPr lang="uk-UA" dirty="0" smtClean="0"/>
              <a:t> </a:t>
            </a:r>
            <a:r>
              <a:rPr lang="uk-UA" dirty="0"/>
              <a:t>й взаємозбагачення культур і технологій;</a:t>
            </a:r>
          </a:p>
          <a:p>
            <a:r>
              <a:rPr lang="uk-UA" dirty="0"/>
              <a:t>співробітництво у вирішенні проблем, що постають перед людством (інтернаціональна взаємодопомога людям, постраждалим від стихійних лих тощо).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13636831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79525" y="70339"/>
            <a:ext cx="7886700" cy="647114"/>
          </a:xfrm>
        </p:spPr>
        <p:txBody>
          <a:bodyPr/>
          <a:lstStyle/>
          <a:p>
            <a:r>
              <a:rPr lang="uk-UA" dirty="0"/>
              <a:t>Негативні риси глобалізації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79524" y="604911"/>
            <a:ext cx="8567527" cy="3460089"/>
          </a:xfrm>
        </p:spPr>
        <p:txBody>
          <a:bodyPr/>
          <a:lstStyle/>
          <a:p>
            <a:r>
              <a:rPr lang="uk-UA" dirty="0"/>
              <a:t>руйнує промисловість;</a:t>
            </a:r>
          </a:p>
          <a:p>
            <a:r>
              <a:rPr lang="uk-UA" dirty="0"/>
              <a:t>сприяє зростанню безробіття, злиднів;</a:t>
            </a:r>
          </a:p>
          <a:p>
            <a:r>
              <a:rPr lang="uk-UA" dirty="0"/>
              <a:t>гальмує науково-технічний прогрес;</a:t>
            </a:r>
          </a:p>
          <a:p>
            <a:r>
              <a:rPr lang="uk-UA" dirty="0"/>
              <a:t>посилює екологічну катастрофу на планеті;</a:t>
            </a:r>
          </a:p>
          <a:p>
            <a:r>
              <a:rPr lang="uk-UA" dirty="0"/>
              <a:t>сприяє падінню народжуваності;</a:t>
            </a:r>
          </a:p>
          <a:p>
            <a:r>
              <a:rPr lang="uk-UA" dirty="0"/>
              <a:t>є інструментом для ослаблення або знищення геополітичних супротивників;</a:t>
            </a:r>
          </a:p>
          <a:p>
            <a:r>
              <a:rPr lang="uk-UA" dirty="0"/>
              <a:t>сприяє зростанню спекулятивної економіки, монополізації виробництва й збуту товарів і перерозподілу багатства на користь невеликої групи людей.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022236055"/>
      </p:ext>
    </p:extLst>
  </p:cSld>
  <p:clrMapOvr>
    <a:masterClrMapping/>
  </p:clrMapOvr>
</p:sld>
</file>

<file path=ppt/theme/theme1.xml><?xml version="1.0" encoding="utf-8"?>
<a:theme xmlns:a="http://schemas.openxmlformats.org/drawingml/2006/main" name="EUCC (EuroCultCom)">
  <a:themeElements>
    <a:clrScheme name="Office">
      <a:dk1>
        <a:srgbClr val="0050AF"/>
      </a:dk1>
      <a:lt1>
        <a:srgbClr val="FFFFFF"/>
      </a:lt1>
      <a:dk2>
        <a:srgbClr val="013370"/>
      </a:dk2>
      <a:lt2>
        <a:srgbClr val="E7E6E6"/>
      </a:lt2>
      <a:accent1>
        <a:srgbClr val="338AF3"/>
      </a:accent1>
      <a:accent2>
        <a:srgbClr val="FFDA44"/>
      </a:accent2>
      <a:accent3>
        <a:srgbClr val="A6CCFB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223</TotalTime>
  <Words>1875</Words>
  <Application>Microsoft Office PowerPoint</Application>
  <PresentationFormat>Экран (16:9)</PresentationFormat>
  <Paragraphs>176</Paragraphs>
  <Slides>32</Slides>
  <Notes>10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32</vt:i4>
      </vt:variant>
    </vt:vector>
  </HeadingPairs>
  <TitlesOfParts>
    <vt:vector size="37" baseType="lpstr">
      <vt:lpstr>Cuprum</vt:lpstr>
      <vt:lpstr>Arial</vt:lpstr>
      <vt:lpstr>Calibri</vt:lpstr>
      <vt:lpstr>Alice</vt:lpstr>
      <vt:lpstr>EUCC (EuroCultCom)</vt:lpstr>
      <vt:lpstr>Презентация PowerPoint</vt:lpstr>
      <vt:lpstr>Тема 4.  КУЛЬТУРНІ ФАКТОРИ СПІЛКУВАННЯ В СУЧАСНИХ СУСПІЛЬСТВАХ</vt:lpstr>
      <vt:lpstr>1. Основні тенденції розвитку сучасних суспільств</vt:lpstr>
      <vt:lpstr>Глобалізація</vt:lpstr>
      <vt:lpstr>Специфічні поняття</vt:lpstr>
      <vt:lpstr>Види глобалізації</vt:lpstr>
      <vt:lpstr>Види глобалізації</vt:lpstr>
      <vt:lpstr>Позитивні риси глобалізації</vt:lpstr>
      <vt:lpstr>Негативні риси глобалізації</vt:lpstr>
      <vt:lpstr>Масова культура</vt:lpstr>
      <vt:lpstr>Характеристики масової культури</vt:lpstr>
      <vt:lpstr>Масова людина</vt:lpstr>
      <vt:lpstr>Інформаційне суспільство</vt:lpstr>
      <vt:lpstr>Характерні риси інформаційного суспільства</vt:lpstr>
      <vt:lpstr>2. Культурне розмаїття європейських суспільств і спілкування</vt:lpstr>
      <vt:lpstr>Невербальна комунікація</vt:lpstr>
      <vt:lpstr>Міграційні процеси</vt:lpstr>
      <vt:lpstr>3. Культурні бар’єри спілкування в сучасних європейських суспільствах</vt:lpstr>
      <vt:lpstr>Конфлікт культур</vt:lpstr>
      <vt:lpstr>Релігійні бар’єри</vt:lpstr>
      <vt:lpstr>Презентация PowerPoint</vt:lpstr>
      <vt:lpstr>Презентация PowerPoint</vt:lpstr>
      <vt:lpstr>Світоглядні бар’єри</vt:lpstr>
      <vt:lpstr>Світоглядні бар’єри</vt:lpstr>
      <vt:lpstr>Бар’єри етнічних груп, класів</vt:lpstr>
      <vt:lpstr>«Зони» етнополітичних конфліктів Європи</vt:lpstr>
      <vt:lpstr>Стереотипи</vt:lpstr>
      <vt:lpstr>Походження стереотипів</vt:lpstr>
      <vt:lpstr>4. Фактори, що впливають на міжкультурну комунікацію в сучасних суспільствах</vt:lpstr>
      <vt:lpstr>Фактори, що впливають на міжкультурну комунікацію в сучасних суспільствах</vt:lpstr>
      <vt:lpstr>Фактори, що впливають на міжкультурну комунікацію в сучасних суспільствах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cp:lastModifiedBy>Maria</cp:lastModifiedBy>
  <cp:revision>20</cp:revision>
  <dcterms:modified xsi:type="dcterms:W3CDTF">2024-05-19T10:13:28Z</dcterms:modified>
</cp:coreProperties>
</file>